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embeddedFontLst>
    <p:embeddedFont>
      <p:font typeface="Gill Sans"/>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hylv34LKdTT4dgaR2VzeyxxXzv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909C79-C0D8-47E4-B9D6-8E9BEA18DF37}">
  <a:tblStyle styleId="{2F909C79-C0D8-47E4-B9D6-8E9BEA18DF3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GillSans-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Gill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ed82d10114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2ed82d10114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bf8e2e711_0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2ebf8e2e711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bf8e2e711_0_3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2ebf8e2e711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30"/>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0"/>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0"/>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chemeClr val="lt1"/>
                </a:solidFill>
              </a:defRPr>
            </a:lvl2pPr>
            <a:lvl3pPr lvl="2" algn="ctr">
              <a:lnSpc>
                <a:spcPct val="100000"/>
              </a:lnSpc>
              <a:spcBef>
                <a:spcPts val="600"/>
              </a:spcBef>
              <a:spcAft>
                <a:spcPts val="0"/>
              </a:spcAft>
              <a:buSzPts val="1288"/>
              <a:buNone/>
              <a:defRPr>
                <a:solidFill>
                  <a:schemeClr val="lt1"/>
                </a:solidFill>
              </a:defRPr>
            </a:lvl3pPr>
            <a:lvl4pPr lvl="3" algn="ctr">
              <a:lnSpc>
                <a:spcPct val="100000"/>
              </a:lnSpc>
              <a:spcBef>
                <a:spcPts val="600"/>
              </a:spcBef>
              <a:spcAft>
                <a:spcPts val="0"/>
              </a:spcAft>
              <a:buSzPts val="1104"/>
              <a:buNone/>
              <a:defRPr>
                <a:solidFill>
                  <a:schemeClr val="lt1"/>
                </a:solidFill>
              </a:defRPr>
            </a:lvl4pPr>
            <a:lvl5pPr lvl="4" algn="ctr">
              <a:lnSpc>
                <a:spcPct val="100000"/>
              </a:lnSpc>
              <a:spcBef>
                <a:spcPts val="600"/>
              </a:spcBef>
              <a:spcAft>
                <a:spcPts val="0"/>
              </a:spcAft>
              <a:buSzPts val="1104"/>
              <a:buNone/>
              <a:defRPr>
                <a:solidFill>
                  <a:schemeClr val="lt1"/>
                </a:solidFill>
              </a:defRPr>
            </a:lvl5pPr>
            <a:lvl6pPr lvl="5" algn="ctr">
              <a:lnSpc>
                <a:spcPct val="100000"/>
              </a:lnSpc>
              <a:spcBef>
                <a:spcPts val="600"/>
              </a:spcBef>
              <a:spcAft>
                <a:spcPts val="0"/>
              </a:spcAft>
              <a:buSzPts val="1104"/>
              <a:buNone/>
              <a:defRPr>
                <a:solidFill>
                  <a:schemeClr val="lt1"/>
                </a:solidFill>
              </a:defRPr>
            </a:lvl6pPr>
            <a:lvl7pPr lvl="6" algn="ctr">
              <a:lnSpc>
                <a:spcPct val="100000"/>
              </a:lnSpc>
              <a:spcBef>
                <a:spcPts val="600"/>
              </a:spcBef>
              <a:spcAft>
                <a:spcPts val="0"/>
              </a:spcAft>
              <a:buSzPts val="1104"/>
              <a:buNone/>
              <a:defRPr>
                <a:solidFill>
                  <a:schemeClr val="lt1"/>
                </a:solidFill>
              </a:defRPr>
            </a:lvl7pPr>
            <a:lvl8pPr lvl="7" algn="ctr">
              <a:lnSpc>
                <a:spcPct val="100000"/>
              </a:lnSpc>
              <a:spcBef>
                <a:spcPts val="600"/>
              </a:spcBef>
              <a:spcAft>
                <a:spcPts val="0"/>
              </a:spcAft>
              <a:buSzPts val="1104"/>
              <a:buNone/>
              <a:defRPr>
                <a:solidFill>
                  <a:schemeClr val="lt1"/>
                </a:solidFill>
              </a:defRPr>
            </a:lvl8pPr>
            <a:lvl9pPr lvl="8" algn="ctr">
              <a:lnSpc>
                <a:spcPct val="100000"/>
              </a:lnSpc>
              <a:spcBef>
                <a:spcPts val="600"/>
              </a:spcBef>
              <a:spcAft>
                <a:spcPts val="600"/>
              </a:spcAft>
              <a:buSzPts val="1104"/>
              <a:buNone/>
              <a:defRPr>
                <a:solidFill>
                  <a:schemeClr val="lt1"/>
                </a:solidFill>
              </a:defRPr>
            </a:lvl9pPr>
          </a:lstStyle>
          <a:p/>
        </p:txBody>
      </p:sp>
      <p:sp>
        <p:nvSpPr>
          <p:cNvPr id="22" name="Google Shape;22;p30"/>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0"/>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1" name="Shape 91"/>
        <p:cNvGrpSpPr/>
        <p:nvPr/>
      </p:nvGrpSpPr>
      <p:grpSpPr>
        <a:xfrm>
          <a:off x="0" y="0"/>
          <a:ext cx="0" cy="0"/>
          <a:chOff x="0" y="0"/>
          <a:chExt cx="0" cy="0"/>
        </a:xfrm>
      </p:grpSpPr>
      <p:sp>
        <p:nvSpPr>
          <p:cNvPr id="92" name="Google Shape;92;p38"/>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Gill Sans"/>
              <a:buNone/>
              <a:defRPr b="0" sz="2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8"/>
          <p:cNvSpPr/>
          <p:nvPr>
            <p:ph idx="2" type="pic"/>
          </p:nvPr>
        </p:nvSpPr>
        <p:spPr>
          <a:xfrm>
            <a:off x="447817" y="599725"/>
            <a:ext cx="11290859" cy="3557252"/>
          </a:xfrm>
          <a:prstGeom prst="rect">
            <a:avLst/>
          </a:prstGeom>
          <a:noFill/>
          <a:ln>
            <a:noFill/>
          </a:ln>
        </p:spPr>
      </p:sp>
      <p:sp>
        <p:nvSpPr>
          <p:cNvPr id="94" name="Google Shape;94;p38"/>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SzPts val="1104"/>
              <a:buNone/>
              <a:defRPr sz="12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95" name="Google Shape;95;p3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3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39"/>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9"/>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22072" lvl="1" marL="914400" algn="l">
              <a:lnSpc>
                <a:spcPct val="100000"/>
              </a:lnSpc>
              <a:spcBef>
                <a:spcPts val="600"/>
              </a:spcBef>
              <a:spcAft>
                <a:spcPts val="0"/>
              </a:spcAft>
              <a:buSzPts val="1472"/>
              <a:buChar char="◼"/>
              <a:defRPr/>
            </a:lvl2pPr>
            <a:lvl3pPr indent="-310388" lvl="2" marL="1371600" algn="l">
              <a:lnSpc>
                <a:spcPct val="100000"/>
              </a:lnSpc>
              <a:spcBef>
                <a:spcPts val="600"/>
              </a:spcBef>
              <a:spcAft>
                <a:spcPts val="0"/>
              </a:spcAft>
              <a:buSzPts val="1288"/>
              <a:buChar char="◼"/>
              <a:defRPr/>
            </a:lvl3pPr>
            <a:lvl4pPr indent="-298703" lvl="3" marL="1828800" algn="l">
              <a:lnSpc>
                <a:spcPct val="100000"/>
              </a:lnSpc>
              <a:spcBef>
                <a:spcPts val="600"/>
              </a:spcBef>
              <a:spcAft>
                <a:spcPts val="0"/>
              </a:spcAft>
              <a:buSzPts val="1104"/>
              <a:buChar char="◼"/>
              <a:defRPr/>
            </a:lvl4pPr>
            <a:lvl5pPr indent="-298704" lvl="4" marL="2286000" algn="l">
              <a:lnSpc>
                <a:spcPct val="100000"/>
              </a:lnSpc>
              <a:spcBef>
                <a:spcPts val="600"/>
              </a:spcBef>
              <a:spcAft>
                <a:spcPts val="0"/>
              </a:spcAft>
              <a:buSzPts val="1104"/>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02" name="Google Shape;102;p3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3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5" name="Shape 105"/>
        <p:cNvGrpSpPr/>
        <p:nvPr/>
      </p:nvGrpSpPr>
      <p:grpSpPr>
        <a:xfrm>
          <a:off x="0" y="0"/>
          <a:ext cx="0" cy="0"/>
          <a:chOff x="0" y="0"/>
          <a:chExt cx="0" cy="0"/>
        </a:xfrm>
      </p:grpSpPr>
      <p:sp>
        <p:nvSpPr>
          <p:cNvPr id="106" name="Google Shape;106;p40"/>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0"/>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40"/>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109" name="Google Shape;109;p40"/>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40"/>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40"/>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31"/>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1"/>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8" name="Google Shape;38;p3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1"/>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 name="Shape 41"/>
        <p:cNvGrpSpPr/>
        <p:nvPr/>
      </p:nvGrpSpPr>
      <p:grpSpPr>
        <a:xfrm>
          <a:off x="0" y="0"/>
          <a:ext cx="0" cy="0"/>
          <a:chOff x="0" y="0"/>
          <a:chExt cx="0" cy="0"/>
        </a:xfrm>
      </p:grpSpPr>
      <p:sp>
        <p:nvSpPr>
          <p:cNvPr id="42" name="Google Shape;42;p29"/>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9"/>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sz="3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9"/>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00000"/>
              </a:lnSpc>
              <a:spcBef>
                <a:spcPts val="320"/>
              </a:spcBef>
              <a:spcAft>
                <a:spcPts val="0"/>
              </a:spcAft>
              <a:buSzPts val="1472"/>
              <a:buNone/>
              <a:defRPr sz="1600" cap="none">
                <a:solidFill>
                  <a:schemeClr val="accent2"/>
                </a:solidFill>
              </a:defRPr>
            </a:lvl1pPr>
            <a:lvl2pPr lvl="1" algn="ctr">
              <a:lnSpc>
                <a:spcPct val="100000"/>
              </a:lnSpc>
              <a:spcBef>
                <a:spcPts val="600"/>
              </a:spcBef>
              <a:spcAft>
                <a:spcPts val="0"/>
              </a:spcAft>
              <a:buSzPts val="1472"/>
              <a:buNone/>
              <a:defRPr>
                <a:solidFill>
                  <a:srgbClr val="888888"/>
                </a:solidFill>
              </a:defRPr>
            </a:lvl2pPr>
            <a:lvl3pPr lvl="2" algn="ctr">
              <a:lnSpc>
                <a:spcPct val="100000"/>
              </a:lnSpc>
              <a:spcBef>
                <a:spcPts val="600"/>
              </a:spcBef>
              <a:spcAft>
                <a:spcPts val="0"/>
              </a:spcAft>
              <a:buSzPts val="1288"/>
              <a:buNone/>
              <a:defRPr>
                <a:solidFill>
                  <a:srgbClr val="888888"/>
                </a:solidFill>
              </a:defRPr>
            </a:lvl3pPr>
            <a:lvl4pPr lvl="3" algn="ctr">
              <a:lnSpc>
                <a:spcPct val="100000"/>
              </a:lnSpc>
              <a:spcBef>
                <a:spcPts val="600"/>
              </a:spcBef>
              <a:spcAft>
                <a:spcPts val="0"/>
              </a:spcAft>
              <a:buSzPts val="1104"/>
              <a:buNone/>
              <a:defRPr>
                <a:solidFill>
                  <a:srgbClr val="888888"/>
                </a:solidFill>
              </a:defRPr>
            </a:lvl4pPr>
            <a:lvl5pPr lvl="4" algn="ctr">
              <a:lnSpc>
                <a:spcPct val="100000"/>
              </a:lnSpc>
              <a:spcBef>
                <a:spcPts val="600"/>
              </a:spcBef>
              <a:spcAft>
                <a:spcPts val="0"/>
              </a:spcAft>
              <a:buSzPts val="1104"/>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45" name="Google Shape;45;p29"/>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9"/>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32"/>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2"/>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Gill Sans"/>
              <a:buNone/>
              <a:defRPr b="0" sz="36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2"/>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SzPts val="1656"/>
              <a:buNone/>
              <a:defRPr sz="1800" cap="none">
                <a:solidFill>
                  <a:schemeClr val="accent2"/>
                </a:solidFill>
              </a:defRPr>
            </a:lvl1pPr>
            <a:lvl2pPr indent="-228600" lvl="1" marL="914400" algn="l">
              <a:lnSpc>
                <a:spcPct val="100000"/>
              </a:lnSpc>
              <a:spcBef>
                <a:spcPts val="600"/>
              </a:spcBef>
              <a:spcAft>
                <a:spcPts val="0"/>
              </a:spcAft>
              <a:buSzPts val="1656"/>
              <a:buNone/>
              <a:defRPr sz="1800">
                <a:solidFill>
                  <a:srgbClr val="888888"/>
                </a:solidFill>
              </a:defRPr>
            </a:lvl2pPr>
            <a:lvl3pPr indent="-228600" lvl="2" marL="1371600" algn="l">
              <a:lnSpc>
                <a:spcPct val="100000"/>
              </a:lnSpc>
              <a:spcBef>
                <a:spcPts val="600"/>
              </a:spcBef>
              <a:spcAft>
                <a:spcPts val="0"/>
              </a:spcAft>
              <a:buSzPts val="1472"/>
              <a:buNone/>
              <a:defRPr sz="1600">
                <a:solidFill>
                  <a:srgbClr val="888888"/>
                </a:solidFill>
              </a:defRPr>
            </a:lvl3pPr>
            <a:lvl4pPr indent="-228600" lvl="3" marL="1828800" algn="l">
              <a:lnSpc>
                <a:spcPct val="100000"/>
              </a:lnSpc>
              <a:spcBef>
                <a:spcPts val="600"/>
              </a:spcBef>
              <a:spcAft>
                <a:spcPts val="0"/>
              </a:spcAft>
              <a:buSzPts val="1288"/>
              <a:buNone/>
              <a:defRPr sz="1400">
                <a:solidFill>
                  <a:srgbClr val="888888"/>
                </a:solidFill>
              </a:defRPr>
            </a:lvl4pPr>
            <a:lvl5pPr indent="-228600" lvl="4" marL="2286000" algn="l">
              <a:lnSpc>
                <a:spcPct val="100000"/>
              </a:lnSpc>
              <a:spcBef>
                <a:spcPts val="600"/>
              </a:spcBef>
              <a:spcAft>
                <a:spcPts val="0"/>
              </a:spcAft>
              <a:buSzPts val="1288"/>
              <a:buNone/>
              <a:defRPr sz="1400">
                <a:solidFill>
                  <a:srgbClr val="888888"/>
                </a:solidFill>
              </a:defRPr>
            </a:lvl5pPr>
            <a:lvl6pPr indent="-228600" lvl="5" marL="2743200" algn="l">
              <a:lnSpc>
                <a:spcPct val="100000"/>
              </a:lnSpc>
              <a:spcBef>
                <a:spcPts val="600"/>
              </a:spcBef>
              <a:spcAft>
                <a:spcPts val="0"/>
              </a:spcAft>
              <a:buSzPts val="1288"/>
              <a:buNone/>
              <a:defRPr sz="1400">
                <a:solidFill>
                  <a:srgbClr val="888888"/>
                </a:solidFill>
              </a:defRPr>
            </a:lvl6pPr>
            <a:lvl7pPr indent="-228600" lvl="6" marL="3200400" algn="l">
              <a:lnSpc>
                <a:spcPct val="100000"/>
              </a:lnSpc>
              <a:spcBef>
                <a:spcPts val="600"/>
              </a:spcBef>
              <a:spcAft>
                <a:spcPts val="0"/>
              </a:spcAft>
              <a:buSzPts val="1288"/>
              <a:buNone/>
              <a:defRPr sz="1400">
                <a:solidFill>
                  <a:srgbClr val="888888"/>
                </a:solidFill>
              </a:defRPr>
            </a:lvl7pPr>
            <a:lvl8pPr indent="-228600" lvl="7" marL="3657600" algn="l">
              <a:lnSpc>
                <a:spcPct val="100000"/>
              </a:lnSpc>
              <a:spcBef>
                <a:spcPts val="600"/>
              </a:spcBef>
              <a:spcAft>
                <a:spcPts val="0"/>
              </a:spcAft>
              <a:buSzPts val="1288"/>
              <a:buNone/>
              <a:defRPr sz="1400">
                <a:solidFill>
                  <a:srgbClr val="888888"/>
                </a:solidFill>
              </a:defRPr>
            </a:lvl8pPr>
            <a:lvl9pPr indent="-228600" lvl="8" marL="4114800" algn="l">
              <a:lnSpc>
                <a:spcPct val="100000"/>
              </a:lnSpc>
              <a:spcBef>
                <a:spcPts val="600"/>
              </a:spcBef>
              <a:spcAft>
                <a:spcPts val="600"/>
              </a:spcAft>
              <a:buSzPts val="1288"/>
              <a:buNone/>
              <a:defRPr sz="1400">
                <a:solidFill>
                  <a:srgbClr val="888888"/>
                </a:solidFill>
              </a:defRPr>
            </a:lvl9pPr>
          </a:lstStyle>
          <a:p/>
        </p:txBody>
      </p:sp>
      <p:sp>
        <p:nvSpPr>
          <p:cNvPr id="52" name="Google Shape;52;p3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33"/>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3"/>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3"/>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9" name="Google Shape;59;p33"/>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0" name="Google Shape;60;p3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34"/>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4"/>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67" name="Google Shape;67;p34"/>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68" name="Google Shape;68;p34"/>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40"/>
              </a:spcBef>
              <a:spcAft>
                <a:spcPts val="0"/>
              </a:spcAft>
              <a:buSzPts val="2024"/>
              <a:buNone/>
              <a:defRPr b="0" sz="2200">
                <a:solidFill>
                  <a:schemeClr val="accent2"/>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69" name="Google Shape;69;p34"/>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0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70" name="Google Shape;70;p3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35"/>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5"/>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3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3" name="Shape 83"/>
        <p:cNvGrpSpPr/>
        <p:nvPr/>
      </p:nvGrpSpPr>
      <p:grpSpPr>
        <a:xfrm>
          <a:off x="0" y="0"/>
          <a:ext cx="0" cy="0"/>
          <a:chOff x="0" y="0"/>
          <a:chExt cx="0" cy="0"/>
        </a:xfrm>
      </p:grpSpPr>
      <p:sp>
        <p:nvSpPr>
          <p:cNvPr id="84" name="Google Shape;84;p37"/>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7"/>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9F276A"/>
              </a:buClr>
              <a:buSzPts val="2000"/>
              <a:buFont typeface="Gill Sans"/>
              <a:buNone/>
              <a:defRPr b="0" sz="2000">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7"/>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lnSpc>
                <a:spcPct val="10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87" name="Google Shape;87;p37"/>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220"/>
              </a:spcBef>
              <a:spcAft>
                <a:spcPts val="0"/>
              </a:spcAft>
              <a:buSzPts val="1012"/>
              <a:buNone/>
              <a:defRPr sz="1100">
                <a:solidFill>
                  <a:schemeClr val="lt1"/>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88" name="Google Shape;88;p3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9F276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1"/>
              </a:buClr>
              <a:buSzPts val="2800"/>
              <a:buFont typeface="Times New Roman"/>
              <a:buNone/>
              <a:defRPr b="0" i="0" sz="28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Times New Roman"/>
              <a:buNone/>
              <a:defRPr b="0" i="0" sz="1800" u="none" cap="none" strike="noStrike">
                <a:solidFill>
                  <a:schemeClr val="lt2"/>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Times New Roman"/>
              <a:buNone/>
              <a:defRPr b="0" i="0" sz="1800" u="none" cap="none" strike="noStrike">
                <a:solidFill>
                  <a:schemeClr val="lt2"/>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Times New Roman"/>
              <a:buNone/>
              <a:defRPr b="0" i="0" sz="1800" u="none" cap="none" strike="noStrike">
                <a:solidFill>
                  <a:schemeClr val="lt2"/>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Times New Roman"/>
              <a:buNone/>
              <a:defRPr b="0" i="0" sz="1800" u="none" cap="none" strike="noStrike">
                <a:solidFill>
                  <a:schemeClr val="lt2"/>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Times New Roman"/>
              <a:buNone/>
              <a:defRPr b="0" i="0" sz="1800" u="none" cap="none" strike="noStrike">
                <a:solidFill>
                  <a:schemeClr val="lt2"/>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Times New Roman"/>
              <a:buNone/>
              <a:defRPr b="0" i="0" sz="1800" u="none" cap="none" strike="noStrike">
                <a:solidFill>
                  <a:schemeClr val="lt2"/>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Times New Roman"/>
              <a:buNone/>
              <a:defRPr b="0" i="0" sz="1800" u="none" cap="none" strike="noStrike">
                <a:solidFill>
                  <a:schemeClr val="lt2"/>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Times New Roman"/>
              <a:buNone/>
              <a:defRPr b="0" i="0" sz="1800" u="none" cap="none" strike="noStrike">
                <a:solidFill>
                  <a:schemeClr val="lt2"/>
                </a:solidFill>
                <a:latin typeface="Times New Roman"/>
                <a:ea typeface="Times New Roman"/>
                <a:cs typeface="Times New Roman"/>
                <a:sym typeface="Times New Roman"/>
              </a:defRPr>
            </a:lvl9pPr>
          </a:lstStyle>
          <a:p/>
        </p:txBody>
      </p:sp>
      <p:sp>
        <p:nvSpPr>
          <p:cNvPr id="11" name="Google Shape;11;p28"/>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Times New Roman"/>
              <a:buChar char="◼"/>
              <a:defRPr b="0" i="0" sz="1800" u="none" cap="none" strike="noStrike">
                <a:solidFill>
                  <a:schemeClr val="lt2"/>
                </a:solidFill>
                <a:latin typeface="Times New Roman"/>
                <a:ea typeface="Times New Roman"/>
                <a:cs typeface="Times New Roman"/>
                <a:sym typeface="Times New Roman"/>
              </a:defRPr>
            </a:lvl1pPr>
            <a:lvl2pPr indent="-322072" lvl="1" marL="914400" marR="0" rtl="0" algn="l">
              <a:lnSpc>
                <a:spcPct val="100000"/>
              </a:lnSpc>
              <a:spcBef>
                <a:spcPts val="600"/>
              </a:spcBef>
              <a:spcAft>
                <a:spcPts val="0"/>
              </a:spcAft>
              <a:buClr>
                <a:schemeClr val="accent2"/>
              </a:buClr>
              <a:buSzPts val="1472"/>
              <a:buFont typeface="Times New Roman"/>
              <a:buChar char="◼"/>
              <a:defRPr b="0" i="0" sz="1600" u="none" cap="none" strike="noStrike">
                <a:solidFill>
                  <a:schemeClr val="lt2"/>
                </a:solidFill>
                <a:latin typeface="Times New Roman"/>
                <a:ea typeface="Times New Roman"/>
                <a:cs typeface="Times New Roman"/>
                <a:sym typeface="Times New Roman"/>
              </a:defRPr>
            </a:lvl2pPr>
            <a:lvl3pPr indent="-310388" lvl="2" marL="1371600" marR="0" rtl="0" algn="l">
              <a:lnSpc>
                <a:spcPct val="100000"/>
              </a:lnSpc>
              <a:spcBef>
                <a:spcPts val="600"/>
              </a:spcBef>
              <a:spcAft>
                <a:spcPts val="0"/>
              </a:spcAft>
              <a:buClr>
                <a:schemeClr val="accent2"/>
              </a:buClr>
              <a:buSzPts val="1288"/>
              <a:buFont typeface="Times New Roman"/>
              <a:buChar char="◼"/>
              <a:defRPr b="0" i="0" sz="1400" u="none" cap="none" strike="noStrike">
                <a:solidFill>
                  <a:schemeClr val="lt2"/>
                </a:solidFill>
                <a:latin typeface="Times New Roman"/>
                <a:ea typeface="Times New Roman"/>
                <a:cs typeface="Times New Roman"/>
                <a:sym typeface="Times New Roman"/>
              </a:defRPr>
            </a:lvl3pPr>
            <a:lvl4pPr indent="-298703" lvl="3" marL="1828800" marR="0" rtl="0" algn="l">
              <a:lnSpc>
                <a:spcPct val="100000"/>
              </a:lnSpc>
              <a:spcBef>
                <a:spcPts val="600"/>
              </a:spcBef>
              <a:spcAft>
                <a:spcPts val="0"/>
              </a:spcAft>
              <a:buClr>
                <a:schemeClr val="accent2"/>
              </a:buClr>
              <a:buSzPts val="1104"/>
              <a:buFont typeface="Times New Roman"/>
              <a:buChar char="◼"/>
              <a:defRPr b="0" i="0" sz="1200" u="none" cap="none" strike="noStrike">
                <a:solidFill>
                  <a:schemeClr val="lt2"/>
                </a:solidFill>
                <a:latin typeface="Times New Roman"/>
                <a:ea typeface="Times New Roman"/>
                <a:cs typeface="Times New Roman"/>
                <a:sym typeface="Times New Roman"/>
              </a:defRPr>
            </a:lvl4pPr>
            <a:lvl5pPr indent="-298704" lvl="4" marL="2286000" marR="0" rtl="0" algn="l">
              <a:lnSpc>
                <a:spcPct val="100000"/>
              </a:lnSpc>
              <a:spcBef>
                <a:spcPts val="600"/>
              </a:spcBef>
              <a:spcAft>
                <a:spcPts val="0"/>
              </a:spcAft>
              <a:buClr>
                <a:schemeClr val="accent2"/>
              </a:buClr>
              <a:buSzPts val="1104"/>
              <a:buFont typeface="Times New Roman"/>
              <a:buChar char="◼"/>
              <a:defRPr b="0" i="0" sz="1200" u="none" cap="none" strike="noStrike">
                <a:solidFill>
                  <a:schemeClr val="lt2"/>
                </a:solidFill>
                <a:latin typeface="Times New Roman"/>
                <a:ea typeface="Times New Roman"/>
                <a:cs typeface="Times New Roman"/>
                <a:sym typeface="Times New Roman"/>
              </a:defRPr>
            </a:lvl5pPr>
            <a:lvl6pPr indent="-298704" lvl="5" marL="2743200" marR="0" rtl="0" algn="l">
              <a:lnSpc>
                <a:spcPct val="100000"/>
              </a:lnSpc>
              <a:spcBef>
                <a:spcPts val="600"/>
              </a:spcBef>
              <a:spcAft>
                <a:spcPts val="0"/>
              </a:spcAft>
              <a:buClr>
                <a:schemeClr val="accent2"/>
              </a:buClr>
              <a:buSzPts val="1104"/>
              <a:buFont typeface="Times New Roman"/>
              <a:buChar char="◼"/>
              <a:defRPr b="0" i="0" sz="1200" u="none" cap="none" strike="noStrike">
                <a:solidFill>
                  <a:schemeClr val="lt2"/>
                </a:solidFill>
                <a:latin typeface="Times New Roman"/>
                <a:ea typeface="Times New Roman"/>
                <a:cs typeface="Times New Roman"/>
                <a:sym typeface="Times New Roman"/>
              </a:defRPr>
            </a:lvl6pPr>
            <a:lvl7pPr indent="-298704" lvl="6" marL="3200400" marR="0" rtl="0" algn="l">
              <a:lnSpc>
                <a:spcPct val="100000"/>
              </a:lnSpc>
              <a:spcBef>
                <a:spcPts val="600"/>
              </a:spcBef>
              <a:spcAft>
                <a:spcPts val="0"/>
              </a:spcAft>
              <a:buClr>
                <a:schemeClr val="accent2"/>
              </a:buClr>
              <a:buSzPts val="1104"/>
              <a:buFont typeface="Times New Roman"/>
              <a:buChar char="◼"/>
              <a:defRPr b="0" i="0" sz="1200" u="none" cap="none" strike="noStrike">
                <a:solidFill>
                  <a:schemeClr val="lt2"/>
                </a:solidFill>
                <a:latin typeface="Times New Roman"/>
                <a:ea typeface="Times New Roman"/>
                <a:cs typeface="Times New Roman"/>
                <a:sym typeface="Times New Roman"/>
              </a:defRPr>
            </a:lvl7pPr>
            <a:lvl8pPr indent="-298703" lvl="7" marL="3657600" marR="0" rtl="0" algn="l">
              <a:lnSpc>
                <a:spcPct val="100000"/>
              </a:lnSpc>
              <a:spcBef>
                <a:spcPts val="600"/>
              </a:spcBef>
              <a:spcAft>
                <a:spcPts val="0"/>
              </a:spcAft>
              <a:buClr>
                <a:schemeClr val="accent2"/>
              </a:buClr>
              <a:buSzPts val="1104"/>
              <a:buFont typeface="Times New Roman"/>
              <a:buChar char="◼"/>
              <a:defRPr b="0" i="0" sz="1200" u="none" cap="none" strike="noStrike">
                <a:solidFill>
                  <a:schemeClr val="lt2"/>
                </a:solidFill>
                <a:latin typeface="Times New Roman"/>
                <a:ea typeface="Times New Roman"/>
                <a:cs typeface="Times New Roman"/>
                <a:sym typeface="Times New Roman"/>
              </a:defRPr>
            </a:lvl8pPr>
            <a:lvl9pPr indent="-298703" lvl="8" marL="4114800" marR="0" rtl="0" algn="l">
              <a:lnSpc>
                <a:spcPct val="100000"/>
              </a:lnSpc>
              <a:spcBef>
                <a:spcPts val="600"/>
              </a:spcBef>
              <a:spcAft>
                <a:spcPts val="600"/>
              </a:spcAft>
              <a:buClr>
                <a:schemeClr val="accent2"/>
              </a:buClr>
              <a:buSzPts val="1104"/>
              <a:buFont typeface="Times New Roman"/>
              <a:buChar char="◼"/>
              <a:defRPr b="0" i="0" sz="1200" u="none" cap="none" strike="noStrike">
                <a:solidFill>
                  <a:schemeClr val="lt2"/>
                </a:solidFill>
                <a:latin typeface="Times New Roman"/>
                <a:ea typeface="Times New Roman"/>
                <a:cs typeface="Times New Roman"/>
                <a:sym typeface="Times New Roman"/>
              </a:defRPr>
            </a:lvl9pPr>
          </a:lstStyle>
          <a:p/>
        </p:txBody>
      </p:sp>
      <p:sp>
        <p:nvSpPr>
          <p:cNvPr id="12" name="Google Shape;12;p2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Times New Roman"/>
              <a:buNone/>
              <a:defRPr b="0" i="0" sz="900" u="none" cap="none" strike="noStrike">
                <a:solidFill>
                  <a:schemeClr val="accent2"/>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9pPr>
          </a:lstStyle>
          <a:p/>
        </p:txBody>
      </p:sp>
      <p:sp>
        <p:nvSpPr>
          <p:cNvPr id="13" name="Google Shape;13;p2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Times New Roman"/>
              <a:buNone/>
              <a:defRPr b="0" i="0" sz="900" u="none" cap="none" strike="noStrike">
                <a:solidFill>
                  <a:schemeClr val="accent2"/>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Times New Roman"/>
              <a:buNone/>
              <a:defRPr b="0" i="0" sz="1800" u="none" cap="none" strike="noStrike">
                <a:solidFill>
                  <a:schemeClr val="lt1"/>
                </a:solidFill>
                <a:latin typeface="Times New Roman"/>
                <a:ea typeface="Times New Roman"/>
                <a:cs typeface="Times New Roman"/>
                <a:sym typeface="Times New Roman"/>
              </a:defRPr>
            </a:lvl9pPr>
          </a:lstStyle>
          <a:p/>
        </p:txBody>
      </p:sp>
      <p:sp>
        <p:nvSpPr>
          <p:cNvPr id="14" name="Google Shape;14;p2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8"/>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6" name="Google Shape;16;p28"/>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7" name="Google Shape;17;p28"/>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 name="Shape 25"/>
        <p:cNvGrpSpPr/>
        <p:nvPr/>
      </p:nvGrpSpPr>
      <p:grpSpPr>
        <a:xfrm>
          <a:off x="0" y="0"/>
          <a:ext cx="0" cy="0"/>
          <a:chOff x="0" y="0"/>
          <a:chExt cx="0" cy="0"/>
        </a:xfrm>
      </p:grpSpPr>
      <p:sp>
        <p:nvSpPr>
          <p:cNvPr id="26" name="Google Shape;26;p27"/>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7" name="Google Shape;27;p27"/>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lnSpc>
                <a:spcPct val="100000"/>
              </a:lnSpc>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lnSpc>
                <a:spcPct val="100000"/>
              </a:lnSpc>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lnSpc>
                <a:spcPct val="100000"/>
              </a:lnSpc>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28" name="Google Shape;28;p2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29" name="Google Shape;29;p2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accent2"/>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30" name="Google Shape;30;p2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27"/>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7"/>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7"/>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youtube.com/watch?v=NPzo3EqAHt4" TargetMode="External"/><Relationship Id="rId4" Type="http://schemas.openxmlformats.org/officeDocument/2006/relationships/hyperlink" Target="https://www.youtube.com/watch?v=g0tSeSSuiv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6.png"/><Relationship Id="rId8"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8.jp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ycombinator.com/library/5b-how-do-you-convince-someone-to-join-your-startu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 name="Shape 115"/>
        <p:cNvGrpSpPr/>
        <p:nvPr/>
      </p:nvGrpSpPr>
      <p:grpSpPr>
        <a:xfrm>
          <a:off x="0" y="0"/>
          <a:ext cx="0" cy="0"/>
          <a:chOff x="0" y="0"/>
          <a:chExt cx="0" cy="0"/>
        </a:xfrm>
      </p:grpSpPr>
      <p:pic>
        <p:nvPicPr>
          <p:cNvPr descr="A close up of a piece of paper with a pencil laying on top" id="116" name="Google Shape;116;p1"/>
          <p:cNvPicPr preferRelativeResize="0"/>
          <p:nvPr/>
        </p:nvPicPr>
        <p:blipFill rotWithShape="1">
          <a:blip r:embed="rId3">
            <a:alphaModFix/>
          </a:blip>
          <a:srcRect b="0" l="0" r="0" t="0"/>
          <a:stretch/>
        </p:blipFill>
        <p:spPr>
          <a:xfrm>
            <a:off x="20" y="975"/>
            <a:ext cx="12191980" cy="6858000"/>
          </a:xfrm>
          <a:prstGeom prst="rect">
            <a:avLst/>
          </a:prstGeom>
          <a:noFill/>
          <a:ln>
            <a:noFill/>
          </a:ln>
        </p:spPr>
      </p:pic>
      <p:sp>
        <p:nvSpPr>
          <p:cNvPr id="117" name="Google Shape;117;p1"/>
          <p:cNvSpPr txBox="1"/>
          <p:nvPr>
            <p:ph type="ctrTitle"/>
          </p:nvPr>
        </p:nvSpPr>
        <p:spPr>
          <a:xfrm>
            <a:off x="6096000" y="232588"/>
            <a:ext cx="5416062" cy="290169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3"/>
              </a:buClr>
              <a:buSzPts val="4400"/>
              <a:buFont typeface="Gill Sans"/>
              <a:buNone/>
            </a:pPr>
            <a:r>
              <a:rPr lang="en-US" sz="4400">
                <a:solidFill>
                  <a:schemeClr val="accent3"/>
                </a:solidFill>
              </a:rPr>
              <a:t>W1 CONTINUED &amp; FORMING A WINNING TEAM</a:t>
            </a:r>
            <a:endParaRPr/>
          </a:p>
        </p:txBody>
      </p:sp>
      <p:sp>
        <p:nvSpPr>
          <p:cNvPr id="118" name="Google Shape;118;p1"/>
          <p:cNvSpPr txBox="1"/>
          <p:nvPr/>
        </p:nvSpPr>
        <p:spPr>
          <a:xfrm>
            <a:off x="7467601" y="3355544"/>
            <a:ext cx="23680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Times New Roman"/>
                <a:ea typeface="Times New Roman"/>
                <a:cs typeface="Times New Roman"/>
                <a:sym typeface="Times New Roman"/>
              </a:rPr>
              <a:t>WEEK 2</a:t>
            </a:r>
            <a:endParaRPr b="0" i="0" sz="1400" u="none" cap="none" strike="noStrike">
              <a:solidFill>
                <a:srgbClr val="000000"/>
              </a:solidFill>
              <a:latin typeface="Times New Roman"/>
              <a:ea typeface="Times New Roman"/>
              <a:cs typeface="Times New Roman"/>
              <a:sym typeface="Times New Roman"/>
            </a:endParaRPr>
          </a:p>
        </p:txBody>
      </p:sp>
      <p:pic>
        <p:nvPicPr>
          <p:cNvPr id="119" name="Google Shape;119;p1"/>
          <p:cNvPicPr preferRelativeResize="0"/>
          <p:nvPr/>
        </p:nvPicPr>
        <p:blipFill>
          <a:blip r:embed="rId4">
            <a:alphaModFix/>
          </a:blip>
          <a:stretch>
            <a:fillRect/>
          </a:stretch>
        </p:blipFill>
        <p:spPr>
          <a:xfrm>
            <a:off x="25" y="975"/>
            <a:ext cx="12192000" cy="69827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ill Sans"/>
              <a:buNone/>
            </a:pPr>
            <a:r>
              <a:rPr lang="en-US" sz="4000">
                <a:latin typeface="Times New Roman"/>
                <a:ea typeface="Times New Roman"/>
                <a:cs typeface="Times New Roman"/>
                <a:sym typeface="Times New Roman"/>
              </a:rPr>
              <a:t>MICRO SCHOOLS OF THOUGHT (CONT)</a:t>
            </a:r>
            <a:endParaRPr>
              <a:latin typeface="Times New Roman"/>
              <a:ea typeface="Times New Roman"/>
              <a:cs typeface="Times New Roman"/>
              <a:sym typeface="Times New Roman"/>
            </a:endParaRPr>
          </a:p>
        </p:txBody>
      </p:sp>
      <p:sp>
        <p:nvSpPr>
          <p:cNvPr id="183" name="Google Shape;183;p9"/>
          <p:cNvSpPr txBox="1"/>
          <p:nvPr/>
        </p:nvSpPr>
        <p:spPr>
          <a:xfrm>
            <a:off x="433752" y="2127628"/>
            <a:ext cx="1086729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Gill Sans"/>
              <a:buNone/>
            </a:pPr>
            <a:r>
              <a:rPr b="1" i="0" lang="en-US" sz="2400" u="none" cap="none" strike="noStrike">
                <a:solidFill>
                  <a:schemeClr val="dk1"/>
                </a:solidFill>
                <a:latin typeface="Times New Roman"/>
                <a:ea typeface="Times New Roman"/>
                <a:cs typeface="Times New Roman"/>
                <a:sym typeface="Times New Roman"/>
              </a:rPr>
              <a:t>ENTREPRENEURIAL MOTIVATION</a:t>
            </a:r>
            <a:endParaRPr b="0" i="0" sz="3200" u="none" cap="none" strike="noStrike">
              <a:solidFill>
                <a:schemeClr val="dk1"/>
              </a:solidFill>
              <a:latin typeface="Times New Roman"/>
              <a:ea typeface="Times New Roman"/>
              <a:cs typeface="Times New Roman"/>
              <a:sym typeface="Times New Roman"/>
            </a:endParaRPr>
          </a:p>
        </p:txBody>
      </p:sp>
      <p:graphicFrame>
        <p:nvGraphicFramePr>
          <p:cNvPr id="184" name="Google Shape;184;p9"/>
          <p:cNvGraphicFramePr/>
          <p:nvPr/>
        </p:nvGraphicFramePr>
        <p:xfrm>
          <a:off x="890954" y="2764840"/>
          <a:ext cx="3000000" cy="3000000"/>
        </p:xfrm>
        <a:graphic>
          <a:graphicData uri="http://schemas.openxmlformats.org/drawingml/2006/table">
            <a:tbl>
              <a:tblPr bandRow="1" firstRow="1">
                <a:noFill/>
                <a:tableStyleId>{2F909C79-C0D8-47E4-B9D6-8E9BEA18DF37}</a:tableStyleId>
              </a:tblPr>
              <a:tblGrid>
                <a:gridCol w="5205050"/>
                <a:gridCol w="5205050"/>
              </a:tblGrid>
              <a:tr h="370850">
                <a:tc>
                  <a:txBody>
                    <a:bodyPr/>
                    <a:lstStyle/>
                    <a:p>
                      <a:pPr indent="0" lvl="0" marL="0" marR="0" rtl="0" algn="ctr">
                        <a:lnSpc>
                          <a:spcPct val="100000"/>
                        </a:lnSpc>
                        <a:spcBef>
                          <a:spcPts val="0"/>
                        </a:spcBef>
                        <a:spcAft>
                          <a:spcPts val="0"/>
                        </a:spcAft>
                        <a:buClr>
                          <a:schemeClr val="lt1"/>
                        </a:buClr>
                        <a:buSzPts val="2400"/>
                        <a:buFont typeface="Gill Sans"/>
                        <a:buNone/>
                      </a:pPr>
                      <a:r>
                        <a:rPr b="1" lang="en-US" sz="2400" u="none" cap="none" strike="noStrike">
                          <a:solidFill>
                            <a:schemeClr val="lt1"/>
                          </a:solidFill>
                          <a:latin typeface="Times New Roman"/>
                          <a:ea typeface="Times New Roman"/>
                          <a:cs typeface="Times New Roman"/>
                          <a:sym typeface="Times New Roman"/>
                        </a:rPr>
                        <a:t>Pull factors </a:t>
                      </a:r>
                      <a:endParaRPr i="0" sz="2400" u="none" cap="none" strike="noStrike">
                        <a:solidFill>
                          <a:schemeClr val="lt1"/>
                        </a:solidFill>
                        <a:latin typeface="Times New Roman"/>
                        <a:ea typeface="Times New Roman"/>
                        <a:cs typeface="Times New Roman"/>
                        <a:sym typeface="Times New Roman"/>
                      </a:endParaRPr>
                    </a:p>
                  </a:txBody>
                  <a:tcPr marT="45725" marB="45725" marR="91450" marL="91450">
                    <a:solidFill>
                      <a:srgbClr val="D7569D"/>
                    </a:solidFill>
                  </a:tcPr>
                </a:tc>
                <a:tc>
                  <a:txBody>
                    <a:bodyPr/>
                    <a:lstStyle/>
                    <a:p>
                      <a:pPr indent="0" lvl="0" marL="0" marR="0" rtl="0" algn="ctr">
                        <a:lnSpc>
                          <a:spcPct val="100000"/>
                        </a:lnSpc>
                        <a:spcBef>
                          <a:spcPts val="0"/>
                        </a:spcBef>
                        <a:spcAft>
                          <a:spcPts val="0"/>
                        </a:spcAft>
                        <a:buClr>
                          <a:schemeClr val="lt1"/>
                        </a:buClr>
                        <a:buSzPts val="2400"/>
                        <a:buFont typeface="Gill Sans"/>
                        <a:buNone/>
                      </a:pPr>
                      <a:r>
                        <a:rPr b="1" lang="en-US" sz="2400" u="none" cap="none" strike="noStrike">
                          <a:solidFill>
                            <a:schemeClr val="lt1"/>
                          </a:solidFill>
                          <a:latin typeface="Times New Roman"/>
                          <a:ea typeface="Times New Roman"/>
                          <a:cs typeface="Times New Roman"/>
                          <a:sym typeface="Times New Roman"/>
                        </a:rPr>
                        <a:t>Push factors</a:t>
                      </a:r>
                      <a:endParaRPr i="0" sz="2400" u="none" cap="none" strike="noStrike">
                        <a:solidFill>
                          <a:schemeClr val="lt1"/>
                        </a:solidFill>
                        <a:latin typeface="Times New Roman"/>
                        <a:ea typeface="Times New Roman"/>
                        <a:cs typeface="Times New Roman"/>
                        <a:sym typeface="Times New Roman"/>
                      </a:endParaRPr>
                    </a:p>
                  </a:txBody>
                  <a:tcPr marT="45725" marB="45725" marR="91450" marL="91450">
                    <a:solidFill>
                      <a:srgbClr val="D7569D"/>
                    </a:solidFill>
                  </a:tcPr>
                </a:tc>
              </a:tr>
              <a:tr h="370850">
                <a:tc>
                  <a:txBody>
                    <a:bodyPr/>
                    <a:lstStyle/>
                    <a:p>
                      <a:pPr indent="-256540" lvl="0" marL="256540" marR="0" rtl="0" algn="l">
                        <a:lnSpc>
                          <a:spcPct val="150000"/>
                        </a:lnSpc>
                        <a:spcBef>
                          <a:spcPts val="0"/>
                        </a:spcBef>
                        <a:spcAft>
                          <a:spcPts val="0"/>
                        </a:spcAft>
                        <a:buClr>
                          <a:srgbClr val="333333"/>
                        </a:buClr>
                        <a:buSzPts val="2200"/>
                        <a:buFont typeface="Times New Roman"/>
                        <a:buChar char="§"/>
                      </a:pPr>
                      <a:r>
                        <a:rPr lang="en-US" sz="2200" u="none" cap="none" strike="noStrike">
                          <a:solidFill>
                            <a:srgbClr val="333333"/>
                          </a:solidFill>
                          <a:latin typeface="Times New Roman"/>
                          <a:ea typeface="Times New Roman"/>
                          <a:cs typeface="Times New Roman"/>
                          <a:sym typeface="Times New Roman"/>
                        </a:rPr>
                        <a:t>Autonomy and Independence</a:t>
                      </a:r>
                      <a:endParaRPr sz="1400" u="none" cap="none" strike="noStrike">
                        <a:latin typeface="Times New Roman"/>
                        <a:ea typeface="Times New Roman"/>
                        <a:cs typeface="Times New Roman"/>
                        <a:sym typeface="Times New Roman"/>
                      </a:endParaRPr>
                    </a:p>
                    <a:p>
                      <a:pPr indent="-256540" lvl="0" marL="256540" marR="0" rtl="0" algn="l">
                        <a:lnSpc>
                          <a:spcPct val="150000"/>
                        </a:lnSpc>
                        <a:spcBef>
                          <a:spcPts val="440"/>
                        </a:spcBef>
                        <a:spcAft>
                          <a:spcPts val="0"/>
                        </a:spcAft>
                        <a:buClr>
                          <a:srgbClr val="333333"/>
                        </a:buClr>
                        <a:buSzPts val="2200"/>
                        <a:buFont typeface="Times New Roman"/>
                        <a:buChar char="§"/>
                      </a:pPr>
                      <a:r>
                        <a:rPr lang="en-US" sz="2200" u="none" cap="none" strike="noStrike">
                          <a:solidFill>
                            <a:srgbClr val="333333"/>
                          </a:solidFill>
                          <a:latin typeface="Times New Roman"/>
                          <a:ea typeface="Times New Roman"/>
                          <a:cs typeface="Times New Roman"/>
                          <a:sym typeface="Times New Roman"/>
                        </a:rPr>
                        <a:t>Achievement and Recognition</a:t>
                      </a:r>
                      <a:endParaRPr sz="1400" u="none" cap="none" strike="noStrike">
                        <a:latin typeface="Times New Roman"/>
                        <a:ea typeface="Times New Roman"/>
                        <a:cs typeface="Times New Roman"/>
                        <a:sym typeface="Times New Roman"/>
                      </a:endParaRPr>
                    </a:p>
                    <a:p>
                      <a:pPr indent="-256540" lvl="0" marL="256540" marR="0" rtl="0" algn="l">
                        <a:lnSpc>
                          <a:spcPct val="150000"/>
                        </a:lnSpc>
                        <a:spcBef>
                          <a:spcPts val="440"/>
                        </a:spcBef>
                        <a:spcAft>
                          <a:spcPts val="0"/>
                        </a:spcAft>
                        <a:buClr>
                          <a:srgbClr val="333333"/>
                        </a:buClr>
                        <a:buSzPts val="2200"/>
                        <a:buFont typeface="Times New Roman"/>
                        <a:buChar char="§"/>
                      </a:pPr>
                      <a:r>
                        <a:rPr lang="en-US" sz="2200" u="none" cap="none" strike="noStrike">
                          <a:solidFill>
                            <a:srgbClr val="333333"/>
                          </a:solidFill>
                          <a:latin typeface="Times New Roman"/>
                          <a:ea typeface="Times New Roman"/>
                          <a:cs typeface="Times New Roman"/>
                          <a:sym typeface="Times New Roman"/>
                        </a:rPr>
                        <a:t>Personal development and Self-fulfillment</a:t>
                      </a:r>
                      <a:endParaRPr sz="1400" u="none" cap="none" strike="noStrike">
                        <a:latin typeface="Times New Roman"/>
                        <a:ea typeface="Times New Roman"/>
                        <a:cs typeface="Times New Roman"/>
                        <a:sym typeface="Times New Roman"/>
                      </a:endParaRPr>
                    </a:p>
                    <a:p>
                      <a:pPr indent="-256540" lvl="0" marL="256540" marR="0" rtl="0" algn="l">
                        <a:lnSpc>
                          <a:spcPct val="150000"/>
                        </a:lnSpc>
                        <a:spcBef>
                          <a:spcPts val="440"/>
                        </a:spcBef>
                        <a:spcAft>
                          <a:spcPts val="0"/>
                        </a:spcAft>
                        <a:buClr>
                          <a:srgbClr val="333333"/>
                        </a:buClr>
                        <a:buSzPts val="2200"/>
                        <a:buFont typeface="Times New Roman"/>
                        <a:buChar char="§"/>
                      </a:pPr>
                      <a:r>
                        <a:rPr lang="en-US" sz="2200" u="none" cap="none" strike="noStrike">
                          <a:solidFill>
                            <a:srgbClr val="333333"/>
                          </a:solidFill>
                          <a:latin typeface="Times New Roman"/>
                          <a:ea typeface="Times New Roman"/>
                          <a:cs typeface="Times New Roman"/>
                          <a:sym typeface="Times New Roman"/>
                        </a:rPr>
                        <a:t>Personal wealth </a:t>
                      </a:r>
                      <a:endParaRPr sz="1400" u="none" cap="none" strike="noStrike">
                        <a:latin typeface="Times New Roman"/>
                        <a:ea typeface="Times New Roman"/>
                        <a:cs typeface="Times New Roman"/>
                        <a:sym typeface="Times New Roman"/>
                      </a:endParaRPr>
                    </a:p>
                    <a:p>
                      <a:pPr indent="-256540" lvl="0" marL="256540" marR="0" rtl="0" algn="l">
                        <a:lnSpc>
                          <a:spcPct val="150000"/>
                        </a:lnSpc>
                        <a:spcBef>
                          <a:spcPts val="440"/>
                        </a:spcBef>
                        <a:spcAft>
                          <a:spcPts val="0"/>
                        </a:spcAft>
                        <a:buClr>
                          <a:srgbClr val="333333"/>
                        </a:buClr>
                        <a:buSzPts val="2200"/>
                        <a:buFont typeface="Times New Roman"/>
                        <a:buChar char="§"/>
                      </a:pPr>
                      <a:r>
                        <a:rPr lang="en-US" sz="2200" u="none" cap="none" strike="noStrike">
                          <a:solidFill>
                            <a:srgbClr val="333333"/>
                          </a:solidFill>
                          <a:latin typeface="Times New Roman"/>
                          <a:ea typeface="Times New Roman"/>
                          <a:cs typeface="Times New Roman"/>
                          <a:sym typeface="Times New Roman"/>
                        </a:rPr>
                        <a:t>Identify a market opportunity</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200"/>
                        <a:buFont typeface="Gill Sans"/>
                        <a:buNone/>
                      </a:pPr>
                      <a:r>
                        <a:t/>
                      </a:r>
                      <a:endParaRPr sz="2200" u="none" cap="none" strike="noStrike">
                        <a:latin typeface="Times New Roman"/>
                        <a:ea typeface="Times New Roman"/>
                        <a:cs typeface="Times New Roman"/>
                        <a:sym typeface="Times New Roman"/>
                      </a:endParaRPr>
                    </a:p>
                  </a:txBody>
                  <a:tcPr marT="45725" marB="45725" marR="91450" marL="91450"/>
                </a:tc>
                <a:tc>
                  <a:txBody>
                    <a:bodyPr/>
                    <a:lstStyle/>
                    <a:p>
                      <a:pPr indent="-285750" lvl="0" marL="285750" marR="0" rtl="0" algn="l">
                        <a:lnSpc>
                          <a:spcPct val="150000"/>
                        </a:lnSpc>
                        <a:spcBef>
                          <a:spcPts val="0"/>
                        </a:spcBef>
                        <a:spcAft>
                          <a:spcPts val="0"/>
                        </a:spcAft>
                        <a:buClr>
                          <a:srgbClr val="333333"/>
                        </a:buClr>
                        <a:buSzPts val="2200"/>
                        <a:buFont typeface="Times New Roman"/>
                        <a:buChar char="•"/>
                      </a:pPr>
                      <a:r>
                        <a:rPr lang="en-US" sz="2200" u="none" cap="none" strike="noStrike">
                          <a:solidFill>
                            <a:srgbClr val="333333"/>
                          </a:solidFill>
                          <a:latin typeface="Times New Roman"/>
                          <a:ea typeface="Times New Roman"/>
                          <a:cs typeface="Times New Roman"/>
                          <a:sym typeface="Times New Roman"/>
                        </a:rPr>
                        <a:t>Unemployment</a:t>
                      </a:r>
                      <a:endParaRPr sz="1400" u="none" cap="none" strike="noStrike">
                        <a:latin typeface="Times New Roman"/>
                        <a:ea typeface="Times New Roman"/>
                        <a:cs typeface="Times New Roman"/>
                        <a:sym typeface="Times New Roman"/>
                      </a:endParaRPr>
                    </a:p>
                    <a:p>
                      <a:pPr indent="-285750" lvl="0" marL="285750" marR="0" rtl="0" algn="l">
                        <a:lnSpc>
                          <a:spcPct val="150000"/>
                        </a:lnSpc>
                        <a:spcBef>
                          <a:spcPts val="440"/>
                        </a:spcBef>
                        <a:spcAft>
                          <a:spcPts val="0"/>
                        </a:spcAft>
                        <a:buClr>
                          <a:srgbClr val="333333"/>
                        </a:buClr>
                        <a:buSzPts val="2200"/>
                        <a:buFont typeface="Times New Roman"/>
                        <a:buChar char="•"/>
                      </a:pPr>
                      <a:r>
                        <a:rPr lang="en-US" sz="2200" u="none" cap="none" strike="noStrike">
                          <a:solidFill>
                            <a:srgbClr val="333333"/>
                          </a:solidFill>
                          <a:latin typeface="Times New Roman"/>
                          <a:ea typeface="Times New Roman"/>
                          <a:cs typeface="Times New Roman"/>
                          <a:sym typeface="Times New Roman"/>
                        </a:rPr>
                        <a:t>Job insecurity</a:t>
                      </a:r>
                      <a:endParaRPr sz="1400" u="none" cap="none" strike="noStrike">
                        <a:latin typeface="Times New Roman"/>
                        <a:ea typeface="Times New Roman"/>
                        <a:cs typeface="Times New Roman"/>
                        <a:sym typeface="Times New Roman"/>
                      </a:endParaRPr>
                    </a:p>
                    <a:p>
                      <a:pPr indent="-285750" lvl="0" marL="285750" marR="0" rtl="0" algn="l">
                        <a:lnSpc>
                          <a:spcPct val="150000"/>
                        </a:lnSpc>
                        <a:spcBef>
                          <a:spcPts val="440"/>
                        </a:spcBef>
                        <a:spcAft>
                          <a:spcPts val="0"/>
                        </a:spcAft>
                        <a:buClr>
                          <a:srgbClr val="333333"/>
                        </a:buClr>
                        <a:buSzPts val="2200"/>
                        <a:buFont typeface="Times New Roman"/>
                        <a:buChar char="•"/>
                      </a:pPr>
                      <a:r>
                        <a:rPr lang="en-US" sz="2200" u="none" cap="none" strike="noStrike">
                          <a:solidFill>
                            <a:srgbClr val="333333"/>
                          </a:solidFill>
                          <a:latin typeface="Times New Roman"/>
                          <a:ea typeface="Times New Roman"/>
                          <a:cs typeface="Times New Roman"/>
                          <a:sym typeface="Times New Roman"/>
                        </a:rPr>
                        <a:t>Job dissatisfaction</a:t>
                      </a:r>
                      <a:endParaRPr sz="1400" u="none" cap="none" strike="noStrike">
                        <a:latin typeface="Times New Roman"/>
                        <a:ea typeface="Times New Roman"/>
                        <a:cs typeface="Times New Roman"/>
                        <a:sym typeface="Times New Roman"/>
                      </a:endParaRPr>
                    </a:p>
                    <a:p>
                      <a:pPr indent="-285750" lvl="0" marL="285750" marR="0" rtl="0" algn="l">
                        <a:lnSpc>
                          <a:spcPct val="150000"/>
                        </a:lnSpc>
                        <a:spcBef>
                          <a:spcPts val="440"/>
                        </a:spcBef>
                        <a:spcAft>
                          <a:spcPts val="0"/>
                        </a:spcAft>
                        <a:buClr>
                          <a:srgbClr val="333333"/>
                        </a:buClr>
                        <a:buSzPts val="2200"/>
                        <a:buFont typeface="Times New Roman"/>
                        <a:buChar char="•"/>
                      </a:pPr>
                      <a:r>
                        <a:rPr lang="en-US" sz="2200" u="none" cap="none" strike="noStrike">
                          <a:solidFill>
                            <a:srgbClr val="333333"/>
                          </a:solidFill>
                          <a:latin typeface="Times New Roman"/>
                          <a:ea typeface="Times New Roman"/>
                          <a:cs typeface="Times New Roman"/>
                          <a:sym typeface="Times New Roman"/>
                        </a:rPr>
                        <a:t>Lack of career prospects</a:t>
                      </a:r>
                      <a:endParaRPr sz="1400" u="none" cap="none" strike="noStrike">
                        <a:latin typeface="Times New Roman"/>
                        <a:ea typeface="Times New Roman"/>
                        <a:cs typeface="Times New Roman"/>
                        <a:sym typeface="Times New Roman"/>
                      </a:endParaRPr>
                    </a:p>
                    <a:p>
                      <a:pPr indent="-285750" lvl="0" marL="285750" marR="0" rtl="0" algn="l">
                        <a:lnSpc>
                          <a:spcPct val="150000"/>
                        </a:lnSpc>
                        <a:spcBef>
                          <a:spcPts val="440"/>
                        </a:spcBef>
                        <a:spcAft>
                          <a:spcPts val="0"/>
                        </a:spcAft>
                        <a:buClr>
                          <a:srgbClr val="333333"/>
                        </a:buClr>
                        <a:buSzPts val="2200"/>
                        <a:buFont typeface="Times New Roman"/>
                        <a:buChar char="•"/>
                      </a:pPr>
                      <a:r>
                        <a:rPr lang="en-US" sz="2200" u="none" cap="none" strike="noStrike">
                          <a:solidFill>
                            <a:srgbClr val="333333"/>
                          </a:solidFill>
                          <a:latin typeface="Times New Roman"/>
                          <a:ea typeface="Times New Roman"/>
                          <a:cs typeface="Times New Roman"/>
                          <a:sym typeface="Times New Roman"/>
                        </a:rPr>
                        <a:t>Does not “fit in”</a:t>
                      </a:r>
                      <a:endParaRPr sz="1400" u="none" cap="none" strike="noStrike">
                        <a:latin typeface="Times New Roman"/>
                        <a:ea typeface="Times New Roman"/>
                        <a:cs typeface="Times New Roman"/>
                        <a:sym typeface="Times New Roman"/>
                      </a:endParaRPr>
                    </a:p>
                    <a:p>
                      <a:pPr indent="-285750" lvl="0" marL="285750" marR="0" rtl="0" algn="l">
                        <a:lnSpc>
                          <a:spcPct val="150000"/>
                        </a:lnSpc>
                        <a:spcBef>
                          <a:spcPts val="440"/>
                        </a:spcBef>
                        <a:spcAft>
                          <a:spcPts val="0"/>
                        </a:spcAft>
                        <a:buClr>
                          <a:srgbClr val="333333"/>
                        </a:buClr>
                        <a:buSzPts val="2200"/>
                        <a:buFont typeface="Times New Roman"/>
                        <a:buChar char="•"/>
                      </a:pPr>
                      <a:r>
                        <a:rPr lang="en-US" sz="2200" u="none" cap="none" strike="noStrike">
                          <a:solidFill>
                            <a:srgbClr val="333333"/>
                          </a:solidFill>
                          <a:latin typeface="Times New Roman"/>
                          <a:ea typeface="Times New Roman"/>
                          <a:cs typeface="Times New Roman"/>
                          <a:sym typeface="Times New Roman"/>
                        </a:rPr>
                        <a:t>No other alternatives</a:t>
                      </a:r>
                      <a:endParaRPr i="0" sz="2200" u="none" cap="none" strike="noStrike">
                        <a:solidFill>
                          <a:srgbClr val="333333"/>
                        </a:solidFill>
                        <a:latin typeface="Times New Roman"/>
                        <a:ea typeface="Times New Roman"/>
                        <a:cs typeface="Times New Roman"/>
                        <a:sym typeface="Times New Roman"/>
                      </a:endParaRPr>
                    </a:p>
                  </a:txBody>
                  <a:tcPr marT="45725" marB="45725" marR="91450" marL="91450"/>
                </a:tc>
              </a:tr>
            </a:tbl>
          </a:graphicData>
        </a:graphic>
      </p:graphicFrame>
      <p:sp>
        <p:nvSpPr>
          <p:cNvPr id="185" name="Google Shape;185;p9"/>
          <p:cNvSpPr txBox="1"/>
          <p:nvPr/>
        </p:nvSpPr>
        <p:spPr>
          <a:xfrm>
            <a:off x="140049" y="6331825"/>
            <a:ext cx="303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Frederick et al., 2016</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ill Sans"/>
              <a:buNone/>
            </a:pPr>
            <a:r>
              <a:rPr lang="en-US" sz="4000">
                <a:latin typeface="Times New Roman"/>
                <a:ea typeface="Times New Roman"/>
                <a:cs typeface="Times New Roman"/>
                <a:sym typeface="Times New Roman"/>
              </a:rPr>
              <a:t>MICRO SCHOOLS OF THOUGHT (CONT.)</a:t>
            </a:r>
            <a:endParaRPr>
              <a:latin typeface="Times New Roman"/>
              <a:ea typeface="Times New Roman"/>
              <a:cs typeface="Times New Roman"/>
              <a:sym typeface="Times New Roman"/>
            </a:endParaRPr>
          </a:p>
        </p:txBody>
      </p:sp>
      <p:grpSp>
        <p:nvGrpSpPr>
          <p:cNvPr id="191" name="Google Shape;191;p10"/>
          <p:cNvGrpSpPr/>
          <p:nvPr/>
        </p:nvGrpSpPr>
        <p:grpSpPr>
          <a:xfrm>
            <a:off x="1736969" y="2133600"/>
            <a:ext cx="8718062" cy="4255476"/>
            <a:chOff x="0" y="0"/>
            <a:chExt cx="8718062" cy="4255476"/>
          </a:xfrm>
        </p:grpSpPr>
        <p:sp>
          <p:nvSpPr>
            <p:cNvPr id="192" name="Google Shape;192;p10"/>
            <p:cNvSpPr/>
            <p:nvPr/>
          </p:nvSpPr>
          <p:spPr>
            <a:xfrm>
              <a:off x="0" y="0"/>
              <a:ext cx="8718062" cy="1276643"/>
            </a:xfrm>
            <a:prstGeom prst="rect">
              <a:avLst/>
            </a:prstGeom>
            <a:solidFill>
              <a:srgbClr val="A92C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93" name="Google Shape;193;p10"/>
            <p:cNvSpPr txBox="1"/>
            <p:nvPr/>
          </p:nvSpPr>
          <p:spPr>
            <a:xfrm>
              <a:off x="0" y="0"/>
              <a:ext cx="8718062" cy="1276643"/>
            </a:xfrm>
            <a:prstGeom prst="rect">
              <a:avLst/>
            </a:prstGeom>
            <a:noFill/>
            <a:ln>
              <a:noFill/>
            </a:ln>
          </p:spPr>
          <p:txBody>
            <a:bodyPr anchorCtr="0" anchor="ctr" bIns="102850" lIns="102850" spcFirstLastPara="1" rIns="102850" wrap="square" tIns="102850">
              <a:noAutofit/>
            </a:bodyPr>
            <a:lstStyle/>
            <a:p>
              <a:pPr indent="0" lvl="0" marL="0" marR="0" rtl="0" algn="ctr">
                <a:lnSpc>
                  <a:spcPct val="90000"/>
                </a:lnSpc>
                <a:spcBef>
                  <a:spcPts val="0"/>
                </a:spcBef>
                <a:spcAft>
                  <a:spcPts val="0"/>
                </a:spcAft>
                <a:buClr>
                  <a:schemeClr val="dk1"/>
                </a:buClr>
                <a:buSzPts val="2700"/>
                <a:buFont typeface="Calibri"/>
                <a:buNone/>
              </a:pPr>
              <a:r>
                <a:rPr b="1" i="0" lang="en-US" sz="2700" u="none" cap="none" strike="noStrike">
                  <a:solidFill>
                    <a:schemeClr val="dk1"/>
                  </a:solidFill>
                  <a:latin typeface="Times New Roman"/>
                  <a:ea typeface="Times New Roman"/>
                  <a:cs typeface="Times New Roman"/>
                  <a:sym typeface="Times New Roman"/>
                </a:rPr>
                <a:t>Entrepreneurial mindset: identify and seize opportunities</a:t>
              </a:r>
              <a:r>
                <a:rPr b="0" i="0" lang="en-US" sz="2700" u="none" cap="none" strike="noStrike">
                  <a:solidFill>
                    <a:schemeClr val="dk1"/>
                  </a:solidFill>
                  <a:latin typeface="Times New Roman"/>
                  <a:ea typeface="Times New Roman"/>
                  <a:cs typeface="Times New Roman"/>
                  <a:sym typeface="Times New Roman"/>
                </a:rPr>
                <a:t>, </a:t>
              </a:r>
              <a:r>
                <a:rPr b="1" i="0" lang="en-US" sz="2700" u="none" cap="none" strike="noStrike">
                  <a:solidFill>
                    <a:schemeClr val="dk1"/>
                  </a:solidFill>
                  <a:latin typeface="Times New Roman"/>
                  <a:ea typeface="Times New Roman"/>
                  <a:cs typeface="Times New Roman"/>
                  <a:sym typeface="Times New Roman"/>
                </a:rPr>
                <a:t>innovate and solve problems</a:t>
              </a:r>
              <a:r>
                <a:rPr b="0" i="0" lang="en-US" sz="2700" u="none" cap="none" strike="noStrike">
                  <a:solidFill>
                    <a:schemeClr val="dk1"/>
                  </a:solidFill>
                  <a:latin typeface="Times New Roman"/>
                  <a:ea typeface="Times New Roman"/>
                  <a:cs typeface="Times New Roman"/>
                  <a:sym typeface="Times New Roman"/>
                </a:rPr>
                <a:t>, and </a:t>
              </a:r>
              <a:r>
                <a:rPr b="1" i="0" lang="en-US" sz="2700" u="none" cap="none" strike="noStrike">
                  <a:solidFill>
                    <a:schemeClr val="dk1"/>
                  </a:solidFill>
                  <a:latin typeface="Times New Roman"/>
                  <a:ea typeface="Times New Roman"/>
                  <a:cs typeface="Times New Roman"/>
                  <a:sym typeface="Times New Roman"/>
                </a:rPr>
                <a:t>build successful ventures</a:t>
              </a:r>
              <a:r>
                <a:rPr b="0" i="0" lang="en-US" sz="2700" u="none" cap="none" strike="noStrike">
                  <a:solidFill>
                    <a:schemeClr val="dk1"/>
                  </a:solidFill>
                  <a:latin typeface="Times New Roman"/>
                  <a:ea typeface="Times New Roman"/>
                  <a:cs typeface="Times New Roman"/>
                  <a:sym typeface="Times New Roman"/>
                </a:rPr>
                <a:t>.</a:t>
              </a:r>
              <a:endParaRPr b="0" i="0" sz="2700" u="none" cap="none" strike="noStrike">
                <a:solidFill>
                  <a:schemeClr val="dk1"/>
                </a:solidFill>
                <a:latin typeface="Times New Roman"/>
                <a:ea typeface="Times New Roman"/>
                <a:cs typeface="Times New Roman"/>
                <a:sym typeface="Times New Roman"/>
              </a:endParaRPr>
            </a:p>
          </p:txBody>
        </p:sp>
        <p:sp>
          <p:nvSpPr>
            <p:cNvPr id="194" name="Google Shape;194;p10"/>
            <p:cNvSpPr/>
            <p:nvPr/>
          </p:nvSpPr>
          <p:spPr>
            <a:xfrm>
              <a:off x="4256" y="1276643"/>
              <a:ext cx="2903182" cy="2680950"/>
            </a:xfrm>
            <a:prstGeom prst="rect">
              <a:avLst/>
            </a:prstGeom>
            <a:solidFill>
              <a:srgbClr val="B13049"/>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95" name="Google Shape;195;p10"/>
            <p:cNvSpPr txBox="1"/>
            <p:nvPr/>
          </p:nvSpPr>
          <p:spPr>
            <a:xfrm>
              <a:off x="4256" y="1276643"/>
              <a:ext cx="2903182" cy="268095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2800"/>
                <a:buFont typeface="Gill Sans"/>
                <a:buNone/>
              </a:pPr>
              <a:r>
                <a:rPr b="1" i="0" lang="en-US" sz="2800" u="none" cap="none" strike="noStrike">
                  <a:solidFill>
                    <a:schemeClr val="lt1"/>
                  </a:solidFill>
                  <a:latin typeface="Times New Roman"/>
                  <a:ea typeface="Times New Roman"/>
                  <a:cs typeface="Times New Roman"/>
                  <a:sym typeface="Times New Roman"/>
                </a:rPr>
                <a:t>SKILLS </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90000"/>
                </a:lnSpc>
                <a:spcBef>
                  <a:spcPts val="980"/>
                </a:spcBef>
                <a:spcAft>
                  <a:spcPts val="0"/>
                </a:spcAft>
                <a:buClr>
                  <a:schemeClr val="lt1"/>
                </a:buClr>
                <a:buSzPts val="2800"/>
                <a:buFont typeface="Gill Sans"/>
                <a:buNone/>
              </a:pPr>
              <a:r>
                <a:rPr b="0" i="0" lang="en-US" sz="2800" u="none" cap="none" strike="noStrike">
                  <a:solidFill>
                    <a:schemeClr val="lt1"/>
                  </a:solidFill>
                  <a:latin typeface="Times New Roman"/>
                  <a:ea typeface="Times New Roman"/>
                  <a:cs typeface="Times New Roman"/>
                  <a:sym typeface="Times New Roman"/>
                </a:rPr>
                <a:t>(problem-solving, critical thinking, communication, etc)</a:t>
              </a:r>
              <a:endParaRPr b="0" i="0" sz="2800" u="none" cap="none" strike="noStrike">
                <a:solidFill>
                  <a:schemeClr val="lt1"/>
                </a:solidFill>
                <a:latin typeface="Times New Roman"/>
                <a:ea typeface="Times New Roman"/>
                <a:cs typeface="Times New Roman"/>
                <a:sym typeface="Times New Roman"/>
              </a:endParaRPr>
            </a:p>
          </p:txBody>
        </p:sp>
        <p:sp>
          <p:nvSpPr>
            <p:cNvPr id="196" name="Google Shape;196;p10"/>
            <p:cNvSpPr/>
            <p:nvPr/>
          </p:nvSpPr>
          <p:spPr>
            <a:xfrm>
              <a:off x="2907439" y="1276643"/>
              <a:ext cx="2903182" cy="2680950"/>
            </a:xfrm>
            <a:prstGeom prst="rect">
              <a:avLst/>
            </a:prstGeom>
            <a:solidFill>
              <a:srgbClr val="915EAF"/>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97" name="Google Shape;197;p10"/>
            <p:cNvSpPr txBox="1"/>
            <p:nvPr/>
          </p:nvSpPr>
          <p:spPr>
            <a:xfrm>
              <a:off x="2907439" y="1276643"/>
              <a:ext cx="2903182" cy="268095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Gill Sans"/>
                <a:buNone/>
              </a:pPr>
              <a:r>
                <a:rPr b="1" i="0" lang="en-US" sz="3600" u="none" cap="none" strike="noStrike">
                  <a:solidFill>
                    <a:schemeClr val="lt1"/>
                  </a:solidFill>
                  <a:latin typeface="Times New Roman"/>
                  <a:ea typeface="Times New Roman"/>
                  <a:cs typeface="Times New Roman"/>
                  <a:sym typeface="Times New Roman"/>
                </a:rPr>
                <a:t>Beliefs</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1260"/>
                </a:spcBef>
                <a:spcAft>
                  <a:spcPts val="0"/>
                </a:spcAft>
                <a:buClr>
                  <a:schemeClr val="lt1"/>
                </a:buClr>
                <a:buSzPts val="2800"/>
                <a:buFont typeface="Gill Sans"/>
                <a:buNone/>
              </a:pPr>
              <a:r>
                <a:rPr b="0" i="0" lang="en-US" sz="2800" u="none" cap="none" strike="noStrike">
                  <a:solidFill>
                    <a:schemeClr val="lt1"/>
                  </a:solidFill>
                  <a:latin typeface="Times New Roman"/>
                  <a:ea typeface="Times New Roman"/>
                  <a:cs typeface="Times New Roman"/>
                  <a:sym typeface="Times New Roman"/>
                </a:rPr>
                <a:t>(growth mindset, value of failure…)</a:t>
              </a:r>
              <a:endParaRPr b="0" i="0" sz="2800" u="none" cap="none" strike="noStrike">
                <a:solidFill>
                  <a:schemeClr val="lt1"/>
                </a:solidFill>
                <a:latin typeface="Times New Roman"/>
                <a:ea typeface="Times New Roman"/>
                <a:cs typeface="Times New Roman"/>
                <a:sym typeface="Times New Roman"/>
              </a:endParaRPr>
            </a:p>
          </p:txBody>
        </p:sp>
        <p:sp>
          <p:nvSpPr>
            <p:cNvPr id="198" name="Google Shape;198;p10"/>
            <p:cNvSpPr/>
            <p:nvPr/>
          </p:nvSpPr>
          <p:spPr>
            <a:xfrm>
              <a:off x="5810622" y="1276643"/>
              <a:ext cx="2903182" cy="2680950"/>
            </a:xfrm>
            <a:prstGeom prst="rect">
              <a:avLst/>
            </a:prstGeom>
            <a:solidFill>
              <a:srgbClr val="949EA6"/>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99" name="Google Shape;199;p10"/>
            <p:cNvSpPr txBox="1"/>
            <p:nvPr/>
          </p:nvSpPr>
          <p:spPr>
            <a:xfrm>
              <a:off x="5810622" y="1276643"/>
              <a:ext cx="2903182" cy="2680950"/>
            </a:xfrm>
            <a:prstGeom prst="rect">
              <a:avLst/>
            </a:prstGeom>
            <a:noFill/>
            <a:ln>
              <a:noFill/>
            </a:ln>
          </p:spPr>
          <p:txBody>
            <a:bodyPr anchorCtr="0" anchor="ctr" bIns="110475" lIns="110475" spcFirstLastPara="1" rIns="110475" wrap="square" tIns="110475">
              <a:noAutofit/>
            </a:bodyPr>
            <a:lstStyle/>
            <a:p>
              <a:pPr indent="0" lvl="0" marL="0" marR="0" rtl="0" algn="ctr">
                <a:lnSpc>
                  <a:spcPct val="90000"/>
                </a:lnSpc>
                <a:spcBef>
                  <a:spcPts val="0"/>
                </a:spcBef>
                <a:spcAft>
                  <a:spcPts val="0"/>
                </a:spcAft>
                <a:buClr>
                  <a:schemeClr val="lt1"/>
                </a:buClr>
                <a:buSzPts val="2900"/>
                <a:buFont typeface="Gill Sans"/>
                <a:buNone/>
              </a:pPr>
              <a:r>
                <a:rPr b="1" i="0" lang="en-US" sz="2900" u="none" cap="none" strike="noStrike">
                  <a:solidFill>
                    <a:schemeClr val="lt1"/>
                  </a:solidFill>
                  <a:latin typeface="Times New Roman"/>
                  <a:ea typeface="Times New Roman"/>
                  <a:cs typeface="Times New Roman"/>
                  <a:sym typeface="Times New Roman"/>
                </a:rPr>
                <a:t>Characteristics</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90000"/>
                </a:lnSpc>
                <a:spcBef>
                  <a:spcPts val="1015"/>
                </a:spcBef>
                <a:spcAft>
                  <a:spcPts val="0"/>
                </a:spcAft>
                <a:buClr>
                  <a:schemeClr val="lt1"/>
                </a:buClr>
                <a:buSzPts val="3000"/>
                <a:buFont typeface="Gill Sans"/>
                <a:buNone/>
              </a:pPr>
              <a:r>
                <a:rPr b="0" i="0" lang="en-US" sz="3000" u="none" cap="none" strike="noStrike">
                  <a:solidFill>
                    <a:schemeClr val="lt1"/>
                  </a:solidFill>
                  <a:latin typeface="Times New Roman"/>
                  <a:ea typeface="Times New Roman"/>
                  <a:cs typeface="Times New Roman"/>
                  <a:sym typeface="Times New Roman"/>
                </a:rPr>
                <a:t>(Calculated risk-taking, creativity, resilience, etc)</a:t>
              </a:r>
              <a:endParaRPr b="0" i="0" sz="3000" u="none" cap="none" strike="noStrike">
                <a:solidFill>
                  <a:schemeClr val="lt1"/>
                </a:solidFill>
                <a:latin typeface="Times New Roman"/>
                <a:ea typeface="Times New Roman"/>
                <a:cs typeface="Times New Roman"/>
                <a:sym typeface="Times New Roman"/>
              </a:endParaRPr>
            </a:p>
          </p:txBody>
        </p:sp>
        <p:sp>
          <p:nvSpPr>
            <p:cNvPr id="200" name="Google Shape;200;p10"/>
            <p:cNvSpPr/>
            <p:nvPr/>
          </p:nvSpPr>
          <p:spPr>
            <a:xfrm>
              <a:off x="0" y="3957593"/>
              <a:ext cx="8718062" cy="297883"/>
            </a:xfrm>
            <a:prstGeom prst="rect">
              <a:avLst/>
            </a:prstGeom>
            <a:solidFill>
              <a:srgbClr val="A92C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grpSp>
      <p:sp>
        <p:nvSpPr>
          <p:cNvPr id="201" name="Google Shape;201;p10"/>
          <p:cNvSpPr txBox="1"/>
          <p:nvPr/>
        </p:nvSpPr>
        <p:spPr>
          <a:xfrm>
            <a:off x="140049" y="6331825"/>
            <a:ext cx="303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Frederick et al., 2016</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ill Sans"/>
              <a:buNone/>
            </a:pPr>
            <a:r>
              <a:rPr lang="en-US" sz="4000">
                <a:latin typeface="Times New Roman"/>
                <a:ea typeface="Times New Roman"/>
                <a:cs typeface="Times New Roman"/>
                <a:sym typeface="Times New Roman"/>
              </a:rPr>
              <a:t>MICRO SCHOOLS OF THOUGHT (CONT.)</a:t>
            </a:r>
            <a:endParaRPr>
              <a:latin typeface="Times New Roman"/>
              <a:ea typeface="Times New Roman"/>
              <a:cs typeface="Times New Roman"/>
              <a:sym typeface="Times New Roman"/>
            </a:endParaRPr>
          </a:p>
        </p:txBody>
      </p:sp>
      <p:sp>
        <p:nvSpPr>
          <p:cNvPr id="207" name="Google Shape;207;p11"/>
          <p:cNvSpPr txBox="1"/>
          <p:nvPr/>
        </p:nvSpPr>
        <p:spPr>
          <a:xfrm>
            <a:off x="462572" y="2235391"/>
            <a:ext cx="11266800" cy="415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ENTREPRENEURIAL SKILLS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Entrepreneurial skills refer to the </a:t>
            </a:r>
            <a:r>
              <a:rPr b="1" i="0" lang="en-US" sz="2400" u="none" cap="none" strike="noStrike">
                <a:solidFill>
                  <a:srgbClr val="FF0000"/>
                </a:solidFill>
                <a:latin typeface="Times New Roman"/>
                <a:ea typeface="Times New Roman"/>
                <a:cs typeface="Times New Roman"/>
                <a:sym typeface="Times New Roman"/>
              </a:rPr>
              <a:t>specific abilities </a:t>
            </a:r>
            <a:r>
              <a:rPr b="0" i="0" lang="en-US" sz="2400" u="none" cap="none" strike="noStrike">
                <a:solidFill>
                  <a:schemeClr val="dk1"/>
                </a:solidFill>
                <a:latin typeface="Times New Roman"/>
                <a:ea typeface="Times New Roman"/>
                <a:cs typeface="Times New Roman"/>
                <a:sym typeface="Times New Roman"/>
              </a:rPr>
              <a:t>and </a:t>
            </a:r>
            <a:r>
              <a:rPr b="1" i="0" lang="en-US" sz="2400" u="none" cap="none" strike="noStrike">
                <a:solidFill>
                  <a:srgbClr val="FF0000"/>
                </a:solidFill>
                <a:latin typeface="Times New Roman"/>
                <a:ea typeface="Times New Roman"/>
                <a:cs typeface="Times New Roman"/>
                <a:sym typeface="Times New Roman"/>
              </a:rPr>
              <a:t>competencies</a:t>
            </a:r>
            <a:r>
              <a:rPr b="0" i="0" lang="en-US" sz="2400" u="none" cap="none" strike="noStrike">
                <a:solidFill>
                  <a:schemeClr val="dk1"/>
                </a:solidFill>
                <a:latin typeface="Times New Roman"/>
                <a:ea typeface="Times New Roman"/>
                <a:cs typeface="Times New Roman"/>
                <a:sym typeface="Times New Roman"/>
              </a:rPr>
              <a:t> that individuals develop to effectively navigate the process of starting and managing a business venture.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Entrepreneurial skills are learned and honed through </a:t>
            </a:r>
            <a:r>
              <a:rPr b="1" i="0" lang="en-US" sz="2400" u="none" cap="none" strike="noStrike">
                <a:solidFill>
                  <a:srgbClr val="FF0000"/>
                </a:solidFill>
                <a:latin typeface="Times New Roman"/>
                <a:ea typeface="Times New Roman"/>
                <a:cs typeface="Times New Roman"/>
                <a:sym typeface="Times New Roman"/>
              </a:rPr>
              <a:t>education, training</a:t>
            </a:r>
            <a:r>
              <a:rPr b="0" i="0" lang="en-US" sz="2400" u="none" cap="none" strike="noStrike">
                <a:solidFill>
                  <a:schemeClr val="dk1"/>
                </a:solidFill>
                <a:latin typeface="Times New Roman"/>
                <a:ea typeface="Times New Roman"/>
                <a:cs typeface="Times New Roman"/>
                <a:sym typeface="Times New Roman"/>
              </a:rPr>
              <a:t>, and </a:t>
            </a:r>
            <a:r>
              <a:rPr b="1" i="0" lang="en-US" sz="2400" u="none" cap="none" strike="noStrike">
                <a:solidFill>
                  <a:srgbClr val="FF0000"/>
                </a:solidFill>
                <a:latin typeface="Times New Roman"/>
                <a:ea typeface="Times New Roman"/>
                <a:cs typeface="Times New Roman"/>
                <a:sym typeface="Times New Roman"/>
              </a:rPr>
              <a:t>experience</a:t>
            </a:r>
            <a:r>
              <a:rPr b="0" i="0" lang="en-US" sz="2400" u="none" cap="none" strike="noStrike">
                <a:solidFill>
                  <a:schemeClr val="dk1"/>
                </a:solidFill>
                <a:latin typeface="Times New Roman"/>
                <a:ea typeface="Times New Roman"/>
                <a:cs typeface="Times New Roman"/>
                <a:sym typeface="Times New Roman"/>
              </a:rPr>
              <a:t>, and they are directly applicable to the tasks and responsibilities involved in entrepreneurship. </a:t>
            </a:r>
            <a:endParaRPr b="0" i="0" sz="1400" u="none" cap="none" strike="noStrike">
              <a:solidFill>
                <a:srgbClr val="000000"/>
              </a:solidFill>
              <a:latin typeface="Times New Roman"/>
              <a:ea typeface="Times New Roman"/>
              <a:cs typeface="Times New Roman"/>
              <a:sym typeface="Times New Roman"/>
            </a:endParaRPr>
          </a:p>
          <a:p>
            <a:pPr indent="-342900" lvl="1" marL="8001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Hard skills: financial literacy, marketing &amp; sales, technical skills, etc </a:t>
            </a:r>
            <a:endParaRPr b="0" i="0" sz="1400" u="none" cap="none" strike="noStrike">
              <a:solidFill>
                <a:srgbClr val="000000"/>
              </a:solidFill>
              <a:latin typeface="Times New Roman"/>
              <a:ea typeface="Times New Roman"/>
              <a:cs typeface="Times New Roman"/>
              <a:sym typeface="Times New Roman"/>
            </a:endParaRPr>
          </a:p>
          <a:p>
            <a:pPr indent="-342900" lvl="1" marL="8001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Soft skills: communication, leadership, problem-solving, negotiation, time management, etc</a:t>
            </a:r>
            <a:endParaRPr b="0" i="0" sz="2400" u="none" cap="none" strike="noStrike">
              <a:solidFill>
                <a:schemeClr val="dk1"/>
              </a:solidFill>
              <a:latin typeface="Times New Roman"/>
              <a:ea typeface="Times New Roman"/>
              <a:cs typeface="Times New Roman"/>
              <a:sym typeface="Times New Roman"/>
            </a:endParaRPr>
          </a:p>
        </p:txBody>
      </p:sp>
      <p:sp>
        <p:nvSpPr>
          <p:cNvPr id="208" name="Google Shape;208;p11"/>
          <p:cNvSpPr txBox="1"/>
          <p:nvPr/>
        </p:nvSpPr>
        <p:spPr>
          <a:xfrm>
            <a:off x="140049" y="6331825"/>
            <a:ext cx="303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Frederick et al., 2016</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Gill Sans"/>
              <a:buNone/>
            </a:pPr>
            <a:r>
              <a:rPr lang="en-US" sz="3600">
                <a:latin typeface="Times New Roman"/>
                <a:ea typeface="Times New Roman"/>
                <a:cs typeface="Times New Roman"/>
                <a:sym typeface="Times New Roman"/>
              </a:rPr>
              <a:t>REFERENCES VIDEOS </a:t>
            </a:r>
            <a:endParaRPr>
              <a:latin typeface="Times New Roman"/>
              <a:ea typeface="Times New Roman"/>
              <a:cs typeface="Times New Roman"/>
              <a:sym typeface="Times New Roman"/>
            </a:endParaRPr>
          </a:p>
        </p:txBody>
      </p:sp>
      <p:sp>
        <p:nvSpPr>
          <p:cNvPr id="214" name="Google Shape;214;p12"/>
          <p:cNvSpPr txBox="1"/>
          <p:nvPr/>
        </p:nvSpPr>
        <p:spPr>
          <a:xfrm>
            <a:off x="440514" y="2502767"/>
            <a:ext cx="11317800" cy="341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sng" cap="none" strike="noStrike">
                <a:solidFill>
                  <a:schemeClr val="hlink"/>
                </a:solidFill>
                <a:latin typeface="Times New Roman"/>
                <a:ea typeface="Times New Roman"/>
                <a:cs typeface="Times New Roman"/>
                <a:sym typeface="Times New Roman"/>
                <a:hlinkClick r:id="rId3"/>
              </a:rPr>
              <a:t>- Jack Ma - "We never give up."</a:t>
            </a:r>
            <a:endParaRPr b="0" i="0" sz="3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600"/>
              <a:buFont typeface="Gill Sans"/>
              <a:buNone/>
            </a:pPr>
            <a:r>
              <a:rPr b="0" i="0" lang="en-US" sz="3600" u="none" cap="none" strike="noStrike">
                <a:solidFill>
                  <a:schemeClr val="dk1"/>
                </a:solidFill>
                <a:latin typeface="Times New Roman"/>
                <a:ea typeface="Times New Roman"/>
                <a:cs typeface="Times New Roman"/>
                <a:sym typeface="Times New Roman"/>
              </a:rPr>
              <a:t>(Jack Ma failure)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600"/>
              <a:buFont typeface="Gill Sans"/>
              <a:buNone/>
            </a:pPr>
            <a:r>
              <a:t/>
            </a:r>
            <a:endParaRPr b="0" i="0" sz="3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600"/>
              <a:buFont typeface="Gill Sans"/>
              <a:buNone/>
            </a:pPr>
            <a:r>
              <a:rPr b="0" i="0" lang="en-US" sz="3600" u="sng" cap="none" strike="noStrike">
                <a:solidFill>
                  <a:schemeClr val="hlink"/>
                </a:solidFill>
                <a:latin typeface="Times New Roman"/>
                <a:ea typeface="Times New Roman"/>
                <a:cs typeface="Times New Roman"/>
                <a:sym typeface="Times New Roman"/>
                <a:hlinkClick r:id="rId4"/>
              </a:rPr>
              <a:t>How KFC's Colonel Sanders Failed 1009 Times and Became Successful In His 60s - Motivational Video</a:t>
            </a:r>
            <a:r>
              <a:rPr b="0" i="0" lang="en-US" sz="36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600"/>
              <a:buFont typeface="Gill Sans"/>
              <a:buNone/>
            </a:pPr>
            <a:r>
              <a:rPr b="0" i="0" lang="en-US" sz="3600" u="none" cap="none" strike="noStrike">
                <a:solidFill>
                  <a:schemeClr val="dk1"/>
                </a:solidFill>
                <a:latin typeface="Times New Roman"/>
                <a:ea typeface="Times New Roman"/>
                <a:cs typeface="Times New Roman"/>
                <a:sym typeface="Times New Roman"/>
              </a:rPr>
              <a:t>(KFC motivation)</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The Dark Side Of Entrepreneurship And How To Survive It – naijapreneur" id="219" name="Google Shape;219;p13"/>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220" name="Google Shape;220;p13"/>
          <p:cNvSpPr txBox="1"/>
          <p:nvPr/>
        </p:nvSpPr>
        <p:spPr>
          <a:xfrm>
            <a:off x="0" y="3903006"/>
            <a:ext cx="5742384"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3200"/>
              <a:buFont typeface="Arial"/>
              <a:buNone/>
            </a:pPr>
            <a:r>
              <a:rPr b="1" i="0" lang="en-US" sz="3200" u="none" cap="none" strike="noStrike">
                <a:solidFill>
                  <a:schemeClr val="lt1"/>
                </a:solidFill>
                <a:latin typeface="Times New Roman"/>
                <a:ea typeface="Times New Roman"/>
                <a:cs typeface="Times New Roman"/>
                <a:sym typeface="Times New Roman"/>
              </a:rPr>
              <a:t>How could entrepreneurship be seen as RISKY?</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4400"/>
              <a:buFont typeface="Gill Sans"/>
              <a:buNone/>
            </a:pPr>
            <a:r>
              <a:rPr lang="en-US" sz="4400">
                <a:latin typeface="Times New Roman"/>
                <a:ea typeface="Times New Roman"/>
                <a:cs typeface="Times New Roman"/>
                <a:sym typeface="Times New Roman"/>
              </a:rPr>
              <a:t>WHAT IS RISK?</a:t>
            </a:r>
            <a:endParaRPr>
              <a:latin typeface="Times New Roman"/>
              <a:ea typeface="Times New Roman"/>
              <a:cs typeface="Times New Roman"/>
              <a:sym typeface="Times New Roman"/>
            </a:endParaRPr>
          </a:p>
        </p:txBody>
      </p:sp>
      <p:sp>
        <p:nvSpPr>
          <p:cNvPr id="226" name="Google Shape;226;p14"/>
          <p:cNvSpPr txBox="1"/>
          <p:nvPr>
            <p:ph idx="1" type="body"/>
          </p:nvPr>
        </p:nvSpPr>
        <p:spPr>
          <a:xfrm>
            <a:off x="457200" y="1963616"/>
            <a:ext cx="11277600" cy="352278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944"/>
              <a:buNone/>
            </a:pPr>
            <a:r>
              <a:rPr b="1" lang="en-US" sz="3200">
                <a:solidFill>
                  <a:srgbClr val="FF0000"/>
                </a:solidFill>
                <a:latin typeface="Times New Roman"/>
                <a:ea typeface="Times New Roman"/>
                <a:cs typeface="Times New Roman"/>
                <a:sym typeface="Times New Roman"/>
              </a:rPr>
              <a:t>Risk: </a:t>
            </a:r>
            <a:r>
              <a:rPr lang="en-US" sz="3200">
                <a:latin typeface="Times New Roman"/>
                <a:ea typeface="Times New Roman"/>
                <a:cs typeface="Times New Roman"/>
                <a:sym typeface="Times New Roman"/>
              </a:rPr>
              <a:t>the possible </a:t>
            </a:r>
            <a:r>
              <a:rPr b="1" lang="en-US" sz="3200" u="sng">
                <a:solidFill>
                  <a:srgbClr val="FF0000"/>
                </a:solidFill>
                <a:latin typeface="Times New Roman"/>
                <a:ea typeface="Times New Roman"/>
                <a:cs typeface="Times New Roman"/>
                <a:sym typeface="Times New Roman"/>
              </a:rPr>
              <a:t>variation</a:t>
            </a:r>
            <a:r>
              <a:rPr lang="en-US" sz="3200">
                <a:latin typeface="Times New Roman"/>
                <a:ea typeface="Times New Roman"/>
                <a:cs typeface="Times New Roman"/>
                <a:sym typeface="Times New Roman"/>
              </a:rPr>
              <a:t> in an outcome from what is expected to happen</a:t>
            </a:r>
            <a:endParaRPr>
              <a:latin typeface="Times New Roman"/>
              <a:ea typeface="Times New Roman"/>
              <a:cs typeface="Times New Roman"/>
              <a:sym typeface="Times New Roman"/>
            </a:endParaRPr>
          </a:p>
          <a:p>
            <a:pPr indent="-306000" lvl="1" marL="630000" rtl="0" algn="l">
              <a:lnSpc>
                <a:spcPct val="100000"/>
              </a:lnSpc>
              <a:spcBef>
                <a:spcPts val="1120"/>
              </a:spcBef>
              <a:spcAft>
                <a:spcPts val="0"/>
              </a:spcAft>
              <a:buSzPts val="2392"/>
              <a:buFont typeface="Noto Sans Symbols"/>
              <a:buChar char="✔"/>
            </a:pPr>
            <a:r>
              <a:rPr b="1" lang="en-US" sz="2600">
                <a:solidFill>
                  <a:srgbClr val="FF0000"/>
                </a:solidFill>
                <a:latin typeface="Times New Roman"/>
                <a:ea typeface="Times New Roman"/>
                <a:cs typeface="Times New Roman"/>
                <a:sym typeface="Times New Roman"/>
              </a:rPr>
              <a:t>Variability</a:t>
            </a:r>
            <a:r>
              <a:rPr lang="en-US" sz="2600">
                <a:solidFill>
                  <a:srgbClr val="FF0000"/>
                </a:solidFill>
                <a:latin typeface="Times New Roman"/>
                <a:ea typeface="Times New Roman"/>
                <a:cs typeface="Times New Roman"/>
                <a:sym typeface="Times New Roman"/>
              </a:rPr>
              <a:t>: </a:t>
            </a:r>
            <a:r>
              <a:rPr lang="en-US" sz="2600">
                <a:latin typeface="Times New Roman"/>
                <a:ea typeface="Times New Roman"/>
                <a:cs typeface="Times New Roman"/>
                <a:sym typeface="Times New Roman"/>
              </a:rPr>
              <a:t>events in the future </a:t>
            </a:r>
            <a:r>
              <a:rPr b="1" lang="en-US" sz="2600">
                <a:solidFill>
                  <a:srgbClr val="FF0000"/>
                </a:solidFill>
                <a:latin typeface="Times New Roman"/>
                <a:ea typeface="Times New Roman"/>
                <a:cs typeface="Times New Roman"/>
                <a:sym typeface="Times New Roman"/>
              </a:rPr>
              <a:t>cannot be predicted </a:t>
            </a:r>
            <a:r>
              <a:rPr lang="en-US" sz="2600">
                <a:latin typeface="Times New Roman"/>
                <a:ea typeface="Times New Roman"/>
                <a:cs typeface="Times New Roman"/>
                <a:sym typeface="Times New Roman"/>
              </a:rPr>
              <a:t>with certainty</a:t>
            </a:r>
            <a:endParaRPr>
              <a:latin typeface="Times New Roman"/>
              <a:ea typeface="Times New Roman"/>
              <a:cs typeface="Times New Roman"/>
              <a:sym typeface="Times New Roman"/>
            </a:endParaRPr>
          </a:p>
          <a:p>
            <a:pPr indent="-306000" lvl="1" marL="630000" rtl="0" algn="l">
              <a:lnSpc>
                <a:spcPct val="100000"/>
              </a:lnSpc>
              <a:spcBef>
                <a:spcPts val="1120"/>
              </a:spcBef>
              <a:spcAft>
                <a:spcPts val="0"/>
              </a:spcAft>
              <a:buSzPts val="2392"/>
              <a:buFont typeface="Noto Sans Symbols"/>
              <a:buChar char="✔"/>
            </a:pPr>
            <a:r>
              <a:rPr b="1" lang="en-US" sz="2600">
                <a:solidFill>
                  <a:srgbClr val="FF0000"/>
                </a:solidFill>
                <a:latin typeface="Times New Roman"/>
                <a:ea typeface="Times New Roman"/>
                <a:cs typeface="Times New Roman"/>
                <a:sym typeface="Times New Roman"/>
              </a:rPr>
              <a:t>Expectation</a:t>
            </a:r>
            <a:r>
              <a:rPr lang="en-US" sz="2600">
                <a:solidFill>
                  <a:srgbClr val="FF0000"/>
                </a:solidFill>
                <a:latin typeface="Times New Roman"/>
                <a:ea typeface="Times New Roman"/>
                <a:cs typeface="Times New Roman"/>
                <a:sym typeface="Times New Roman"/>
              </a:rPr>
              <a:t>: </a:t>
            </a:r>
            <a:r>
              <a:rPr lang="en-US" sz="2600">
                <a:latin typeface="Times New Roman"/>
                <a:ea typeface="Times New Roman"/>
                <a:cs typeface="Times New Roman"/>
                <a:sym typeface="Times New Roman"/>
              </a:rPr>
              <a:t>we </a:t>
            </a:r>
            <a:r>
              <a:rPr b="1" lang="en-US" sz="2600">
                <a:solidFill>
                  <a:srgbClr val="FF0000"/>
                </a:solidFill>
                <a:latin typeface="Times New Roman"/>
                <a:ea typeface="Times New Roman"/>
                <a:cs typeface="Times New Roman"/>
                <a:sym typeface="Times New Roman"/>
              </a:rPr>
              <a:t>expect</a:t>
            </a:r>
            <a:r>
              <a:rPr lang="en-US" sz="2600">
                <a:latin typeface="Times New Roman"/>
                <a:ea typeface="Times New Roman"/>
                <a:cs typeface="Times New Roman"/>
                <a:sym typeface="Times New Roman"/>
              </a:rPr>
              <a:t> something to happen, or perhaps hope that it will not happen</a:t>
            </a:r>
            <a:endParaRPr>
              <a:latin typeface="Times New Roman"/>
              <a:ea typeface="Times New Roman"/>
              <a:cs typeface="Times New Roman"/>
              <a:sym typeface="Times New Roman"/>
            </a:endParaRPr>
          </a:p>
          <a:p>
            <a:pPr indent="-306000" lvl="1" marL="630000" rtl="0" algn="l">
              <a:lnSpc>
                <a:spcPct val="100000"/>
              </a:lnSpc>
              <a:spcBef>
                <a:spcPts val="1120"/>
              </a:spcBef>
              <a:spcAft>
                <a:spcPts val="0"/>
              </a:spcAft>
              <a:buSzPts val="2392"/>
              <a:buFont typeface="Noto Sans Symbols"/>
              <a:buChar char="✔"/>
            </a:pPr>
            <a:r>
              <a:rPr b="1" lang="en-US" sz="2600">
                <a:solidFill>
                  <a:srgbClr val="FF0000"/>
                </a:solidFill>
                <a:latin typeface="Times New Roman"/>
                <a:ea typeface="Times New Roman"/>
                <a:cs typeface="Times New Roman"/>
                <a:sym typeface="Times New Roman"/>
              </a:rPr>
              <a:t>Outcomes:</a:t>
            </a:r>
            <a:r>
              <a:rPr lang="en-US" sz="2600">
                <a:solidFill>
                  <a:srgbClr val="FF0000"/>
                </a:solidFill>
                <a:latin typeface="Times New Roman"/>
                <a:ea typeface="Times New Roman"/>
                <a:cs typeface="Times New Roman"/>
                <a:sym typeface="Times New Roman"/>
              </a:rPr>
              <a:t> </a:t>
            </a:r>
            <a:r>
              <a:rPr lang="en-US" sz="2600">
                <a:latin typeface="Times New Roman"/>
                <a:ea typeface="Times New Roman"/>
                <a:cs typeface="Times New Roman"/>
                <a:sym typeface="Times New Roman"/>
              </a:rPr>
              <a:t>what </a:t>
            </a:r>
            <a:r>
              <a:rPr b="1" lang="en-US" sz="2600">
                <a:solidFill>
                  <a:srgbClr val="FF0000"/>
                </a:solidFill>
                <a:latin typeface="Times New Roman"/>
                <a:ea typeface="Times New Roman"/>
                <a:cs typeface="Times New Roman"/>
                <a:sym typeface="Times New Roman"/>
              </a:rPr>
              <a:t>actually</a:t>
            </a:r>
            <a:r>
              <a:rPr lang="en-US" sz="2600">
                <a:latin typeface="Times New Roman"/>
                <a:ea typeface="Times New Roman"/>
                <a:cs typeface="Times New Roman"/>
                <a:sym typeface="Times New Roman"/>
              </a:rPr>
              <a:t> happens compared with what is intended or expected to happen</a:t>
            </a:r>
            <a:endParaRPr>
              <a:latin typeface="Times New Roman"/>
              <a:ea typeface="Times New Roman"/>
              <a:cs typeface="Times New Roman"/>
              <a:sym typeface="Times New Roman"/>
            </a:endParaRPr>
          </a:p>
        </p:txBody>
      </p:sp>
      <p:sp>
        <p:nvSpPr>
          <p:cNvPr id="227" name="Google Shape;227;p14"/>
          <p:cNvSpPr txBox="1"/>
          <p:nvPr/>
        </p:nvSpPr>
        <p:spPr>
          <a:xfrm>
            <a:off x="392723" y="5678790"/>
            <a:ext cx="11406554" cy="1077218"/>
          </a:xfrm>
          <a:prstGeom prst="rect">
            <a:avLst/>
          </a:prstGeom>
          <a:noFill/>
          <a:ln>
            <a:noFill/>
          </a:ln>
        </p:spPr>
        <p:txBody>
          <a:bodyPr anchorCtr="0" anchor="t" bIns="45700" lIns="91425" spcFirstLastPara="1" rIns="91425" wrap="square" tIns="45700">
            <a:spAutoFit/>
          </a:bodyPr>
          <a:lstStyle/>
          <a:p>
            <a:pPr indent="-609600" lvl="0" marL="609600" marR="0" rtl="0" algn="ctr">
              <a:lnSpc>
                <a:spcPct val="100000"/>
              </a:lnSpc>
              <a:spcBef>
                <a:spcPts val="0"/>
              </a:spcBef>
              <a:spcAft>
                <a:spcPts val="0"/>
              </a:spcAft>
              <a:buClr>
                <a:schemeClr val="dk1"/>
              </a:buClr>
              <a:buSzPts val="3200"/>
              <a:buFont typeface="Gill Sans"/>
              <a:buNone/>
            </a:pPr>
            <a:r>
              <a:rPr b="0" i="0" lang="en-US" sz="3200" u="none" cap="none" strike="noStrike">
                <a:solidFill>
                  <a:schemeClr val="dk1"/>
                </a:solidFill>
                <a:latin typeface="Times New Roman"/>
                <a:ea typeface="Times New Roman"/>
                <a:cs typeface="Times New Roman"/>
                <a:sym typeface="Times New Roman"/>
              </a:rPr>
              <a:t>It is important to note that </a:t>
            </a:r>
            <a:r>
              <a:rPr b="1" i="1" lang="en-US" sz="3200" u="none" cap="none" strike="noStrike">
                <a:solidFill>
                  <a:srgbClr val="FF0000"/>
                </a:solidFill>
                <a:latin typeface="Times New Roman"/>
                <a:ea typeface="Times New Roman"/>
                <a:cs typeface="Times New Roman"/>
                <a:sym typeface="Times New Roman"/>
              </a:rPr>
              <a:t>risk</a:t>
            </a:r>
            <a:r>
              <a:rPr b="0" i="0" lang="en-US" sz="3200" u="none" cap="none" strike="noStrike">
                <a:solidFill>
                  <a:schemeClr val="dk1"/>
                </a:solidFill>
                <a:latin typeface="Times New Roman"/>
                <a:ea typeface="Times New Roman"/>
                <a:cs typeface="Times New Roman"/>
                <a:sym typeface="Times New Roman"/>
              </a:rPr>
              <a:t> is not necessarily a bad thing </a:t>
            </a:r>
            <a:r>
              <a:rPr b="0" i="0" lang="en-US" sz="3200" u="sng" cap="none" strike="noStrike">
                <a:solidFill>
                  <a:schemeClr val="dk1"/>
                </a:solidFill>
                <a:latin typeface="Times New Roman"/>
                <a:ea typeface="Times New Roman"/>
                <a:cs typeface="Times New Roman"/>
                <a:sym typeface="Times New Roman"/>
              </a:rPr>
              <a:t>if</a:t>
            </a:r>
            <a:r>
              <a:rPr b="0" i="0" lang="en-US" sz="3200" u="none" cap="none" strike="noStrike">
                <a:solidFill>
                  <a:schemeClr val="dk1"/>
                </a:solidFill>
                <a:latin typeface="Times New Roman"/>
                <a:ea typeface="Times New Roman"/>
                <a:cs typeface="Times New Roman"/>
                <a:sym typeface="Times New Roman"/>
              </a:rPr>
              <a:t> it is </a:t>
            </a:r>
            <a:r>
              <a:rPr b="1" i="1" lang="en-US" sz="3200" u="sng" cap="none" strike="noStrike">
                <a:solidFill>
                  <a:srgbClr val="FF0000"/>
                </a:solidFill>
                <a:latin typeface="Times New Roman"/>
                <a:ea typeface="Times New Roman"/>
                <a:cs typeface="Times New Roman"/>
                <a:sym typeface="Times New Roman"/>
              </a:rPr>
              <a:t>managed appropriately/properly</a:t>
            </a:r>
            <a:endParaRPr b="1" i="1" sz="3200" u="sng" cap="none" strike="noStrike">
              <a:solidFill>
                <a:srgbClr val="FF0000"/>
              </a:solidFill>
              <a:latin typeface="Times New Roman"/>
              <a:ea typeface="Times New Roman"/>
              <a:cs typeface="Times New Roman"/>
              <a:sym typeface="Times New Roman"/>
            </a:endParaRPr>
          </a:p>
        </p:txBody>
      </p:sp>
      <p:sp>
        <p:nvSpPr>
          <p:cNvPr id="228" name="Google Shape;228;p14"/>
          <p:cNvSpPr txBox="1"/>
          <p:nvPr/>
        </p:nvSpPr>
        <p:spPr>
          <a:xfrm>
            <a:off x="140049" y="6331825"/>
            <a:ext cx="303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ICAEW, 2022</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4400"/>
              <a:buFont typeface="Gill Sans"/>
              <a:buNone/>
            </a:pPr>
            <a:r>
              <a:rPr b="1" lang="en-US" sz="4400">
                <a:latin typeface="Times New Roman"/>
                <a:ea typeface="Times New Roman"/>
                <a:cs typeface="Times New Roman"/>
                <a:sym typeface="Times New Roman"/>
              </a:rPr>
              <a:t>WHAT IS RISK</a:t>
            </a:r>
            <a:endParaRPr>
              <a:latin typeface="Times New Roman"/>
              <a:ea typeface="Times New Roman"/>
              <a:cs typeface="Times New Roman"/>
              <a:sym typeface="Times New Roman"/>
            </a:endParaRPr>
          </a:p>
        </p:txBody>
      </p:sp>
      <p:grpSp>
        <p:nvGrpSpPr>
          <p:cNvPr id="234" name="Google Shape;234;p15"/>
          <p:cNvGrpSpPr/>
          <p:nvPr/>
        </p:nvGrpSpPr>
        <p:grpSpPr>
          <a:xfrm>
            <a:off x="500992" y="1980703"/>
            <a:ext cx="11190015" cy="4385402"/>
            <a:chOff x="599457" y="1218703"/>
            <a:chExt cx="11190015" cy="4385402"/>
          </a:xfrm>
        </p:grpSpPr>
        <p:pic>
          <p:nvPicPr>
            <p:cNvPr descr="High voltage" id="235" name="Google Shape;235;p15"/>
            <p:cNvPicPr preferRelativeResize="0"/>
            <p:nvPr/>
          </p:nvPicPr>
          <p:blipFill rotWithShape="1">
            <a:blip r:embed="rId3">
              <a:alphaModFix/>
            </a:blip>
            <a:srcRect b="0" l="0" r="0" t="0"/>
            <a:stretch/>
          </p:blipFill>
          <p:spPr>
            <a:xfrm>
              <a:off x="7715553" y="2609184"/>
              <a:ext cx="1639632" cy="1639632"/>
            </a:xfrm>
            <a:prstGeom prst="rect">
              <a:avLst/>
            </a:prstGeom>
            <a:noFill/>
            <a:ln>
              <a:noFill/>
            </a:ln>
          </p:spPr>
        </p:pic>
        <p:pic>
          <p:nvPicPr>
            <p:cNvPr descr="Explosion" id="236" name="Google Shape;236;p15"/>
            <p:cNvPicPr preferRelativeResize="0"/>
            <p:nvPr/>
          </p:nvPicPr>
          <p:blipFill rotWithShape="1">
            <a:blip r:embed="rId4">
              <a:alphaModFix/>
            </a:blip>
            <a:srcRect b="0" l="0" r="0" t="0"/>
            <a:stretch/>
          </p:blipFill>
          <p:spPr>
            <a:xfrm>
              <a:off x="6870576" y="3964473"/>
              <a:ext cx="1639632" cy="1639632"/>
            </a:xfrm>
            <a:prstGeom prst="rect">
              <a:avLst/>
            </a:prstGeom>
            <a:noFill/>
            <a:ln>
              <a:noFill/>
            </a:ln>
          </p:spPr>
        </p:pic>
        <p:pic>
          <p:nvPicPr>
            <p:cNvPr descr="Danger" id="237" name="Google Shape;237;p15"/>
            <p:cNvPicPr preferRelativeResize="0"/>
            <p:nvPr/>
          </p:nvPicPr>
          <p:blipFill rotWithShape="1">
            <a:blip r:embed="rId5">
              <a:alphaModFix/>
            </a:blip>
            <a:srcRect b="0" l="0" r="0" t="0"/>
            <a:stretch/>
          </p:blipFill>
          <p:spPr>
            <a:xfrm>
              <a:off x="8469964" y="1218703"/>
              <a:ext cx="1639632" cy="1639632"/>
            </a:xfrm>
            <a:prstGeom prst="rect">
              <a:avLst/>
            </a:prstGeom>
            <a:noFill/>
            <a:ln>
              <a:noFill/>
            </a:ln>
          </p:spPr>
        </p:pic>
        <p:pic>
          <p:nvPicPr>
            <p:cNvPr descr="Warning" id="238" name="Google Shape;238;p15"/>
            <p:cNvPicPr preferRelativeResize="0"/>
            <p:nvPr/>
          </p:nvPicPr>
          <p:blipFill rotWithShape="1">
            <a:blip r:embed="rId6">
              <a:alphaModFix/>
            </a:blip>
            <a:srcRect b="0" l="0" r="0" t="0"/>
            <a:stretch/>
          </p:blipFill>
          <p:spPr>
            <a:xfrm>
              <a:off x="9359788" y="2609184"/>
              <a:ext cx="1639632" cy="1639632"/>
            </a:xfrm>
            <a:prstGeom prst="rect">
              <a:avLst/>
            </a:prstGeom>
            <a:noFill/>
            <a:ln>
              <a:noFill/>
            </a:ln>
          </p:spPr>
        </p:pic>
        <p:pic>
          <p:nvPicPr>
            <p:cNvPr descr="Flammable" id="239" name="Google Shape;239;p15"/>
            <p:cNvPicPr preferRelativeResize="0"/>
            <p:nvPr/>
          </p:nvPicPr>
          <p:blipFill rotWithShape="1">
            <a:blip r:embed="rId7">
              <a:alphaModFix/>
            </a:blip>
            <a:srcRect b="0" l="0" r="0" t="0"/>
            <a:stretch/>
          </p:blipFill>
          <p:spPr>
            <a:xfrm>
              <a:off x="10149840" y="3956303"/>
              <a:ext cx="1639632" cy="1639632"/>
            </a:xfrm>
            <a:prstGeom prst="rect">
              <a:avLst/>
            </a:prstGeom>
            <a:noFill/>
            <a:ln>
              <a:noFill/>
            </a:ln>
          </p:spPr>
        </p:pic>
        <p:pic>
          <p:nvPicPr>
            <p:cNvPr descr="Slippery" id="240" name="Google Shape;240;p15"/>
            <p:cNvPicPr preferRelativeResize="0"/>
            <p:nvPr/>
          </p:nvPicPr>
          <p:blipFill rotWithShape="1">
            <a:blip r:embed="rId8">
              <a:alphaModFix/>
            </a:blip>
            <a:srcRect b="0" l="0" r="0" t="0"/>
            <a:stretch/>
          </p:blipFill>
          <p:spPr>
            <a:xfrm>
              <a:off x="8510208" y="3948132"/>
              <a:ext cx="1639632" cy="1639632"/>
            </a:xfrm>
            <a:prstGeom prst="rect">
              <a:avLst/>
            </a:prstGeom>
            <a:noFill/>
            <a:ln>
              <a:noFill/>
            </a:ln>
          </p:spPr>
        </p:pic>
        <p:grpSp>
          <p:nvGrpSpPr>
            <p:cNvPr id="241" name="Google Shape;241;p15"/>
            <p:cNvGrpSpPr/>
            <p:nvPr/>
          </p:nvGrpSpPr>
          <p:grpSpPr>
            <a:xfrm>
              <a:off x="599457" y="1755821"/>
              <a:ext cx="6020995" cy="705563"/>
              <a:chOff x="0" y="503"/>
              <a:chExt cx="6020995" cy="823680"/>
            </a:xfrm>
          </p:grpSpPr>
          <p:sp>
            <p:nvSpPr>
              <p:cNvPr id="242" name="Google Shape;242;p15"/>
              <p:cNvSpPr/>
              <p:nvPr/>
            </p:nvSpPr>
            <p:spPr>
              <a:xfrm>
                <a:off x="0" y="503"/>
                <a:ext cx="6020995" cy="823680"/>
              </a:xfrm>
              <a:prstGeom prst="roundRect">
                <a:avLst>
                  <a:gd fmla="val 16667" name="adj"/>
                </a:avLst>
              </a:prstGeom>
              <a:solidFill>
                <a:schemeClr val="dk1"/>
              </a:solidFill>
              <a:ln cap="rnd" cmpd="sng" w="222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Gill Sans"/>
                  <a:ea typeface="Gill Sans"/>
                  <a:cs typeface="Gill Sans"/>
                  <a:sym typeface="Gill Sans"/>
                </a:endParaRPr>
              </a:p>
            </p:txBody>
          </p:sp>
          <p:sp>
            <p:nvSpPr>
              <p:cNvPr id="243" name="Google Shape;243;p15"/>
              <p:cNvSpPr txBox="1"/>
              <p:nvPr/>
            </p:nvSpPr>
            <p:spPr>
              <a:xfrm>
                <a:off x="40209" y="40712"/>
                <a:ext cx="5940577" cy="743262"/>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FF0000"/>
                  </a:buClr>
                  <a:buSzPts val="2400"/>
                  <a:buFont typeface="Gill Sans"/>
                  <a:buNone/>
                </a:pPr>
                <a:r>
                  <a:rPr b="1" i="0" lang="en-US" sz="2400" u="none" cap="none" strike="noStrike">
                    <a:solidFill>
                      <a:srgbClr val="FF0000"/>
                    </a:solidFill>
                    <a:latin typeface="Times New Roman"/>
                    <a:ea typeface="Times New Roman"/>
                    <a:cs typeface="Times New Roman"/>
                    <a:sym typeface="Times New Roman"/>
                  </a:rPr>
                  <a:t>Financial risk </a:t>
                </a:r>
                <a:r>
                  <a:rPr b="0" i="0" lang="en-US" sz="2400" u="none" cap="none" strike="noStrike">
                    <a:solidFill>
                      <a:schemeClr val="lt1"/>
                    </a:solidFill>
                    <a:latin typeface="Times New Roman"/>
                    <a:ea typeface="Times New Roman"/>
                    <a:cs typeface="Times New Roman"/>
                    <a:sym typeface="Times New Roman"/>
                  </a:rPr>
                  <a:t>– exposure to bankruptcy </a:t>
                </a:r>
                <a:endParaRPr b="0" i="0" sz="2400" u="none" cap="none" strike="noStrike">
                  <a:solidFill>
                    <a:schemeClr val="lt1"/>
                  </a:solidFill>
                  <a:latin typeface="Times New Roman"/>
                  <a:ea typeface="Times New Roman"/>
                  <a:cs typeface="Times New Roman"/>
                  <a:sym typeface="Times New Roman"/>
                </a:endParaRPr>
              </a:p>
            </p:txBody>
          </p:sp>
        </p:grpSp>
        <p:grpSp>
          <p:nvGrpSpPr>
            <p:cNvPr id="244" name="Google Shape;244;p15"/>
            <p:cNvGrpSpPr/>
            <p:nvPr/>
          </p:nvGrpSpPr>
          <p:grpSpPr>
            <a:xfrm>
              <a:off x="599458" y="2665904"/>
              <a:ext cx="6020995" cy="705563"/>
              <a:chOff x="0" y="0"/>
              <a:chExt cx="6020995" cy="1104480"/>
            </a:xfrm>
          </p:grpSpPr>
          <p:sp>
            <p:nvSpPr>
              <p:cNvPr id="245" name="Google Shape;245;p15"/>
              <p:cNvSpPr/>
              <p:nvPr/>
            </p:nvSpPr>
            <p:spPr>
              <a:xfrm>
                <a:off x="0" y="0"/>
                <a:ext cx="6020995" cy="1104480"/>
              </a:xfrm>
              <a:prstGeom prst="roundRect">
                <a:avLst>
                  <a:gd fmla="val 16667" name="adj"/>
                </a:avLst>
              </a:prstGeom>
              <a:solidFill>
                <a:schemeClr val="dk1"/>
              </a:solidFill>
              <a:ln cap="rnd" cmpd="sng" w="222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Gill Sans"/>
                  <a:ea typeface="Gill Sans"/>
                  <a:cs typeface="Gill Sans"/>
                  <a:sym typeface="Gill Sans"/>
                </a:endParaRPr>
              </a:p>
            </p:txBody>
          </p:sp>
          <p:sp>
            <p:nvSpPr>
              <p:cNvPr id="246" name="Google Shape;246;p15"/>
              <p:cNvSpPr txBox="1"/>
              <p:nvPr/>
            </p:nvSpPr>
            <p:spPr>
              <a:xfrm>
                <a:off x="53916" y="53916"/>
                <a:ext cx="5913163" cy="996648"/>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FF0000"/>
                  </a:buClr>
                  <a:buSzPts val="2400"/>
                  <a:buFont typeface="Gill Sans"/>
                  <a:buNone/>
                </a:pPr>
                <a:r>
                  <a:rPr b="1" i="0" lang="en-US" sz="2400" u="none" cap="none" strike="noStrike">
                    <a:solidFill>
                      <a:srgbClr val="FF0000"/>
                    </a:solidFill>
                    <a:latin typeface="Times New Roman"/>
                    <a:ea typeface="Times New Roman"/>
                    <a:cs typeface="Times New Roman"/>
                    <a:sym typeface="Times New Roman"/>
                  </a:rPr>
                  <a:t>Career risk </a:t>
                </a:r>
                <a:r>
                  <a:rPr b="0" i="0" lang="en-US" sz="2400" u="none" cap="none" strike="noStrike">
                    <a:solidFill>
                      <a:schemeClr val="lt1"/>
                    </a:solidFill>
                    <a:latin typeface="Times New Roman"/>
                    <a:ea typeface="Times New Roman"/>
                    <a:cs typeface="Times New Roman"/>
                    <a:sym typeface="Times New Roman"/>
                  </a:rPr>
                  <a:t>– can’t go back to old job</a:t>
                </a:r>
                <a:endParaRPr b="0" i="0" sz="2400" u="none" cap="none" strike="noStrike">
                  <a:solidFill>
                    <a:schemeClr val="lt1"/>
                  </a:solidFill>
                  <a:latin typeface="Times New Roman"/>
                  <a:ea typeface="Times New Roman"/>
                  <a:cs typeface="Times New Roman"/>
                  <a:sym typeface="Times New Roman"/>
                </a:endParaRPr>
              </a:p>
            </p:txBody>
          </p:sp>
        </p:grpSp>
        <p:grpSp>
          <p:nvGrpSpPr>
            <p:cNvPr id="247" name="Google Shape;247;p15"/>
            <p:cNvGrpSpPr/>
            <p:nvPr/>
          </p:nvGrpSpPr>
          <p:grpSpPr>
            <a:xfrm>
              <a:off x="609602" y="3575987"/>
              <a:ext cx="6020995" cy="705563"/>
              <a:chOff x="0" y="527543"/>
              <a:chExt cx="6020995" cy="1216800"/>
            </a:xfrm>
          </p:grpSpPr>
          <p:sp>
            <p:nvSpPr>
              <p:cNvPr id="248" name="Google Shape;248;p15"/>
              <p:cNvSpPr/>
              <p:nvPr/>
            </p:nvSpPr>
            <p:spPr>
              <a:xfrm>
                <a:off x="0" y="527543"/>
                <a:ext cx="6020995" cy="1216800"/>
              </a:xfrm>
              <a:prstGeom prst="roundRect">
                <a:avLst>
                  <a:gd fmla="val 16667" name="adj"/>
                </a:avLst>
              </a:prstGeom>
              <a:solidFill>
                <a:schemeClr val="dk1"/>
              </a:solidFill>
              <a:ln cap="rnd" cmpd="sng" w="222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Gill Sans"/>
                  <a:ea typeface="Gill Sans"/>
                  <a:cs typeface="Gill Sans"/>
                  <a:sym typeface="Gill Sans"/>
                </a:endParaRPr>
              </a:p>
            </p:txBody>
          </p:sp>
          <p:sp>
            <p:nvSpPr>
              <p:cNvPr id="249" name="Google Shape;249;p15"/>
              <p:cNvSpPr txBox="1"/>
              <p:nvPr/>
            </p:nvSpPr>
            <p:spPr>
              <a:xfrm>
                <a:off x="59399" y="586942"/>
                <a:ext cx="5902197" cy="1098002"/>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FF0000"/>
                  </a:buClr>
                  <a:buSzPts val="2400"/>
                  <a:buFont typeface="Gill Sans"/>
                  <a:buNone/>
                </a:pPr>
                <a:r>
                  <a:rPr b="1" i="0" lang="en-US" sz="2400" u="none" cap="none" strike="noStrike">
                    <a:solidFill>
                      <a:srgbClr val="FF0000"/>
                    </a:solidFill>
                    <a:latin typeface="Times New Roman"/>
                    <a:ea typeface="Times New Roman"/>
                    <a:cs typeface="Times New Roman"/>
                    <a:sym typeface="Times New Roman"/>
                  </a:rPr>
                  <a:t>Family and social risk </a:t>
                </a:r>
                <a:r>
                  <a:rPr b="0" i="0" lang="en-US" sz="2400" u="none" cap="none" strike="noStrike">
                    <a:solidFill>
                      <a:schemeClr val="lt1"/>
                    </a:solidFill>
                    <a:latin typeface="Times New Roman"/>
                    <a:ea typeface="Times New Roman"/>
                    <a:cs typeface="Times New Roman"/>
                    <a:sym typeface="Times New Roman"/>
                  </a:rPr>
                  <a:t>– missing out</a:t>
                </a:r>
                <a:endParaRPr b="0" i="0" sz="2400" u="none" cap="none" strike="noStrike">
                  <a:solidFill>
                    <a:schemeClr val="lt1"/>
                  </a:solidFill>
                  <a:latin typeface="Times New Roman"/>
                  <a:ea typeface="Times New Roman"/>
                  <a:cs typeface="Times New Roman"/>
                  <a:sym typeface="Times New Roman"/>
                </a:endParaRPr>
              </a:p>
            </p:txBody>
          </p:sp>
        </p:grpSp>
        <p:grpSp>
          <p:nvGrpSpPr>
            <p:cNvPr id="250" name="Google Shape;250;p15"/>
            <p:cNvGrpSpPr/>
            <p:nvPr/>
          </p:nvGrpSpPr>
          <p:grpSpPr>
            <a:xfrm>
              <a:off x="609602" y="4486071"/>
              <a:ext cx="6020995" cy="705563"/>
              <a:chOff x="0" y="1229543"/>
              <a:chExt cx="6020995" cy="1216800"/>
            </a:xfrm>
          </p:grpSpPr>
          <p:sp>
            <p:nvSpPr>
              <p:cNvPr id="251" name="Google Shape;251;p15"/>
              <p:cNvSpPr/>
              <p:nvPr/>
            </p:nvSpPr>
            <p:spPr>
              <a:xfrm>
                <a:off x="0" y="1229543"/>
                <a:ext cx="6020995" cy="1216800"/>
              </a:xfrm>
              <a:prstGeom prst="roundRect">
                <a:avLst>
                  <a:gd fmla="val 16667" name="adj"/>
                </a:avLst>
              </a:prstGeom>
              <a:solidFill>
                <a:schemeClr val="dk1"/>
              </a:solidFill>
              <a:ln cap="rnd" cmpd="sng" w="222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Gill Sans"/>
                  <a:ea typeface="Gill Sans"/>
                  <a:cs typeface="Gill Sans"/>
                  <a:sym typeface="Gill Sans"/>
                </a:endParaRPr>
              </a:p>
            </p:txBody>
          </p:sp>
          <p:sp>
            <p:nvSpPr>
              <p:cNvPr id="252" name="Google Shape;252;p15"/>
              <p:cNvSpPr txBox="1"/>
              <p:nvPr/>
            </p:nvSpPr>
            <p:spPr>
              <a:xfrm>
                <a:off x="59399" y="1288942"/>
                <a:ext cx="5902197" cy="1098002"/>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FF0000"/>
                  </a:buClr>
                  <a:buSzPts val="2400"/>
                  <a:buFont typeface="Gill Sans"/>
                  <a:buNone/>
                </a:pPr>
                <a:r>
                  <a:rPr b="1" i="0" lang="en-US" sz="2400" u="none" cap="none" strike="noStrike">
                    <a:solidFill>
                      <a:srgbClr val="FF0000"/>
                    </a:solidFill>
                    <a:latin typeface="Times New Roman"/>
                    <a:ea typeface="Times New Roman"/>
                    <a:cs typeface="Times New Roman"/>
                    <a:sym typeface="Times New Roman"/>
                  </a:rPr>
                  <a:t>Psychic risk </a:t>
                </a:r>
                <a:r>
                  <a:rPr b="0" i="0" lang="en-US" sz="2400" u="none" cap="none" strike="noStrike">
                    <a:solidFill>
                      <a:schemeClr val="lt1"/>
                    </a:solidFill>
                    <a:latin typeface="Times New Roman"/>
                    <a:ea typeface="Times New Roman"/>
                    <a:cs typeface="Times New Roman"/>
                    <a:sym typeface="Times New Roman"/>
                  </a:rPr>
                  <a:t>– psychological impact of failure</a:t>
                </a:r>
                <a:endParaRPr b="0" i="0" sz="2400" u="none" cap="none" strike="noStrike">
                  <a:solidFill>
                    <a:schemeClr val="lt1"/>
                  </a:solidFill>
                  <a:latin typeface="Times New Roman"/>
                  <a:ea typeface="Times New Roman"/>
                  <a:cs typeface="Times New Roman"/>
                  <a:sym typeface="Times New Roman"/>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A close up of a piece of paper with a pencil laying on top" id="257" name="Google Shape;257;p16"/>
          <p:cNvPicPr preferRelativeResize="0"/>
          <p:nvPr/>
        </p:nvPicPr>
        <p:blipFill rotWithShape="1">
          <a:blip r:embed="rId3">
            <a:alphaModFix/>
          </a:blip>
          <a:srcRect b="0" l="0" r="0" t="0"/>
          <a:stretch/>
        </p:blipFill>
        <p:spPr>
          <a:xfrm>
            <a:off x="20" y="975"/>
            <a:ext cx="12191980" cy="6858000"/>
          </a:xfrm>
          <a:prstGeom prst="rect">
            <a:avLst/>
          </a:prstGeom>
          <a:noFill/>
          <a:ln>
            <a:noFill/>
          </a:ln>
        </p:spPr>
      </p:pic>
      <p:sp>
        <p:nvSpPr>
          <p:cNvPr id="258" name="Google Shape;258;p16"/>
          <p:cNvSpPr txBox="1"/>
          <p:nvPr>
            <p:ph type="ctrTitle"/>
          </p:nvPr>
        </p:nvSpPr>
        <p:spPr>
          <a:xfrm>
            <a:off x="6096000" y="232588"/>
            <a:ext cx="5416062" cy="2901694"/>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3"/>
              </a:buClr>
              <a:buSzPts val="4400"/>
              <a:buFont typeface="Gill Sans"/>
              <a:buNone/>
            </a:pPr>
            <a:r>
              <a:rPr lang="en-US" sz="4400">
                <a:solidFill>
                  <a:schemeClr val="accent3"/>
                </a:solidFill>
                <a:latin typeface="Times New Roman"/>
                <a:ea typeface="Times New Roman"/>
                <a:cs typeface="Times New Roman"/>
                <a:sym typeface="Times New Roman"/>
              </a:rPr>
              <a:t>FORMING A WINNING TEAM</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Gill Sans"/>
              <a:buNone/>
            </a:pPr>
            <a:r>
              <a:rPr lang="en-US" sz="3600">
                <a:latin typeface="Times New Roman"/>
                <a:ea typeface="Times New Roman"/>
                <a:cs typeface="Times New Roman"/>
                <a:sym typeface="Times New Roman"/>
              </a:rPr>
              <a:t>WHY DOES A START-UP NEED A CO-FOUNDER?</a:t>
            </a:r>
            <a:endParaRPr>
              <a:latin typeface="Times New Roman"/>
              <a:ea typeface="Times New Roman"/>
              <a:cs typeface="Times New Roman"/>
              <a:sym typeface="Times New Roman"/>
            </a:endParaRPr>
          </a:p>
        </p:txBody>
      </p:sp>
      <p:sp>
        <p:nvSpPr>
          <p:cNvPr id="264" name="Google Shape;264;p17"/>
          <p:cNvSpPr txBox="1"/>
          <p:nvPr/>
        </p:nvSpPr>
        <p:spPr>
          <a:xfrm>
            <a:off x="961292" y="1946030"/>
            <a:ext cx="6494700" cy="443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1) </a:t>
            </a:r>
            <a:r>
              <a:rPr b="1" i="0" lang="en-US" sz="2400" u="none" cap="none" strike="noStrike">
                <a:solidFill>
                  <a:srgbClr val="FF0000"/>
                </a:solidFill>
                <a:latin typeface="Times New Roman"/>
                <a:ea typeface="Times New Roman"/>
                <a:cs typeface="Times New Roman"/>
                <a:sym typeface="Times New Roman"/>
              </a:rPr>
              <a:t>PRODUCTIVITY:</a:t>
            </a:r>
            <a:r>
              <a:rPr b="0" i="0" lang="en-US" sz="2400" u="none" cap="none" strike="noStrike">
                <a:solidFill>
                  <a:schemeClr val="dk1"/>
                </a:solidFill>
                <a:latin typeface="Times New Roman"/>
                <a:ea typeface="Times New Roman"/>
                <a:cs typeface="Times New Roman"/>
                <a:sym typeface="Times New Roman"/>
              </a:rPr>
              <a:t> more and better work done by having complementary skills and enjoying discussing ideas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2) </a:t>
            </a:r>
            <a:r>
              <a:rPr b="1" i="0" lang="en-US" sz="2400" u="none" cap="none" strike="noStrike">
                <a:solidFill>
                  <a:srgbClr val="FF0000"/>
                </a:solidFill>
                <a:latin typeface="Times New Roman"/>
                <a:ea typeface="Times New Roman"/>
                <a:cs typeface="Times New Roman"/>
                <a:sym typeface="Times New Roman"/>
              </a:rPr>
              <a:t>MORAL SUPPORT</a:t>
            </a:r>
            <a:r>
              <a:rPr b="0" i="0" lang="en-US" sz="2400" u="none" cap="none" strike="noStrike">
                <a:solidFill>
                  <a:schemeClr val="dk1"/>
                </a:solidFill>
                <a:latin typeface="Times New Roman"/>
                <a:ea typeface="Times New Roman"/>
                <a:cs typeface="Times New Roman"/>
                <a:sym typeface="Times New Roman"/>
              </a:rPr>
              <a:t>: it's great to have someone you can lean on for support during the tough times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3) </a:t>
            </a:r>
            <a:r>
              <a:rPr b="1" i="0" lang="en-US" sz="2400" u="none" cap="none" strike="noStrike">
                <a:solidFill>
                  <a:srgbClr val="FF0000"/>
                </a:solidFill>
                <a:latin typeface="Times New Roman"/>
                <a:ea typeface="Times New Roman"/>
                <a:cs typeface="Times New Roman"/>
                <a:sym typeface="Times New Roman"/>
              </a:rPr>
              <a:t>Co-founder: a pattern matching </a:t>
            </a:r>
            <a:r>
              <a:rPr b="0" i="0" lang="en-US" sz="2400" u="none" cap="none" strike="noStrike">
                <a:solidFill>
                  <a:schemeClr val="dk1"/>
                </a:solidFill>
                <a:latin typeface="Times New Roman"/>
                <a:ea typeface="Times New Roman"/>
                <a:cs typeface="Times New Roman"/>
                <a:sym typeface="Times New Roman"/>
              </a:rPr>
              <a:t>to success.  Most successful startups like Apple, Facebook, Google, Microsoft, etc all had co-founders when they started.</a:t>
            </a:r>
            <a:endParaRPr b="0" i="0" sz="1400" u="none" cap="none" strike="noStrike">
              <a:solidFill>
                <a:srgbClr val="000000"/>
              </a:solidFill>
              <a:latin typeface="Times New Roman"/>
              <a:ea typeface="Times New Roman"/>
              <a:cs typeface="Times New Roman"/>
              <a:sym typeface="Times New Roman"/>
            </a:endParaRPr>
          </a:p>
        </p:txBody>
      </p:sp>
      <p:pic>
        <p:nvPicPr>
          <p:cNvPr descr="How to increase productivity in the workplace - Stafflex" id="265" name="Google Shape;265;p17"/>
          <p:cNvPicPr preferRelativeResize="0"/>
          <p:nvPr/>
        </p:nvPicPr>
        <p:blipFill rotWithShape="1">
          <a:blip r:embed="rId3">
            <a:alphaModFix/>
          </a:blip>
          <a:srcRect b="0" l="0" r="0" t="0"/>
          <a:stretch/>
        </p:blipFill>
        <p:spPr>
          <a:xfrm>
            <a:off x="8326681" y="2157047"/>
            <a:ext cx="2619375" cy="1406769"/>
          </a:xfrm>
          <a:prstGeom prst="rect">
            <a:avLst/>
          </a:prstGeom>
          <a:noFill/>
          <a:ln>
            <a:noFill/>
          </a:ln>
        </p:spPr>
      </p:pic>
      <p:pic>
        <p:nvPicPr>
          <p:cNvPr descr="How to Show Moral Support: 125 Ways to Show Emotional Support - Parade" id="266" name="Google Shape;266;p17"/>
          <p:cNvPicPr preferRelativeResize="0"/>
          <p:nvPr/>
        </p:nvPicPr>
        <p:blipFill rotWithShape="1">
          <a:blip r:embed="rId4">
            <a:alphaModFix/>
          </a:blip>
          <a:srcRect b="0" l="0" r="0" t="0"/>
          <a:stretch/>
        </p:blipFill>
        <p:spPr>
          <a:xfrm>
            <a:off x="8326682" y="3575538"/>
            <a:ext cx="2619375" cy="1629509"/>
          </a:xfrm>
          <a:prstGeom prst="rect">
            <a:avLst/>
          </a:prstGeom>
          <a:noFill/>
          <a:ln>
            <a:noFill/>
          </a:ln>
        </p:spPr>
      </p:pic>
      <p:pic>
        <p:nvPicPr>
          <p:cNvPr id="267" name="Google Shape;267;p17"/>
          <p:cNvPicPr preferRelativeResize="0"/>
          <p:nvPr>
            <p:ph idx="1" type="body"/>
          </p:nvPr>
        </p:nvPicPr>
        <p:blipFill rotWithShape="1">
          <a:blip r:embed="rId5">
            <a:alphaModFix/>
          </a:blip>
          <a:srcRect b="0" l="0" r="0" t="0"/>
          <a:stretch/>
        </p:blipFill>
        <p:spPr>
          <a:xfrm>
            <a:off x="8326682" y="5205047"/>
            <a:ext cx="2619374" cy="1418491"/>
          </a:xfrm>
          <a:prstGeom prst="rect">
            <a:avLst/>
          </a:prstGeom>
          <a:noFill/>
          <a:ln>
            <a:noFill/>
          </a:ln>
        </p:spPr>
      </p:pic>
      <p:sp>
        <p:nvSpPr>
          <p:cNvPr id="268" name="Google Shape;268;p17"/>
          <p:cNvSpPr txBox="1"/>
          <p:nvPr/>
        </p:nvSpPr>
        <p:spPr>
          <a:xfrm>
            <a:off x="140049" y="6331825"/>
            <a:ext cx="303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Y Combinator</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Gill Sans"/>
              <a:buNone/>
            </a:pPr>
            <a:r>
              <a:rPr b="1" lang="en-US" sz="3200">
                <a:latin typeface="Times New Roman"/>
                <a:ea typeface="Times New Roman"/>
                <a:cs typeface="Times New Roman"/>
                <a:sym typeface="Times New Roman"/>
              </a:rPr>
              <a:t>WHAT CHARACTERISTICS DO CO-FOUNDERS HAVE?</a:t>
            </a:r>
            <a:endParaRPr>
              <a:latin typeface="Times New Roman"/>
              <a:ea typeface="Times New Roman"/>
              <a:cs typeface="Times New Roman"/>
              <a:sym typeface="Times New Roman"/>
            </a:endParaRPr>
          </a:p>
        </p:txBody>
      </p:sp>
      <p:sp>
        <p:nvSpPr>
          <p:cNvPr id="274" name="Google Shape;274;p18"/>
          <p:cNvSpPr txBox="1"/>
          <p:nvPr/>
        </p:nvSpPr>
        <p:spPr>
          <a:xfrm>
            <a:off x="931985" y="2469776"/>
            <a:ext cx="6559200" cy="37866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3000"/>
              <a:buFont typeface="Noto Sans Symbols"/>
              <a:buChar char="▪"/>
            </a:pPr>
            <a:r>
              <a:rPr b="0" i="0" lang="en-US" sz="3000" u="none" cap="none" strike="noStrike">
                <a:solidFill>
                  <a:schemeClr val="dk1"/>
                </a:solidFill>
                <a:latin typeface="Times New Roman"/>
                <a:ea typeface="Times New Roman"/>
                <a:cs typeface="Times New Roman"/>
                <a:sym typeface="Times New Roman"/>
              </a:rPr>
              <a:t>Have a </a:t>
            </a:r>
            <a:r>
              <a:rPr b="1" i="1" lang="en-US" sz="3000" u="none" cap="none" strike="noStrike">
                <a:solidFill>
                  <a:srgbClr val="FF0000"/>
                </a:solidFill>
                <a:latin typeface="Times New Roman"/>
                <a:ea typeface="Times New Roman"/>
                <a:cs typeface="Times New Roman"/>
                <a:sym typeface="Times New Roman"/>
              </a:rPr>
              <a:t>complementary set of skills </a:t>
            </a:r>
            <a:r>
              <a:rPr b="0" i="0" lang="en-US" sz="3000" u="none" cap="none" strike="noStrike">
                <a:solidFill>
                  <a:schemeClr val="dk1"/>
                </a:solidFill>
                <a:latin typeface="Times New Roman"/>
                <a:ea typeface="Times New Roman"/>
                <a:cs typeface="Times New Roman"/>
                <a:sym typeface="Times New Roman"/>
              </a:rPr>
              <a:t>to help grow the company. </a:t>
            </a:r>
            <a:endParaRPr b="0" i="0" sz="1400" u="none" cap="none" strike="noStrike">
              <a:solidFill>
                <a:srgbClr val="000000"/>
              </a:solidFill>
              <a:latin typeface="Times New Roman"/>
              <a:ea typeface="Times New Roman"/>
              <a:cs typeface="Times New Roman"/>
              <a:sym typeface="Times New Roman"/>
            </a:endParaRPr>
          </a:p>
          <a:p>
            <a:pPr indent="-266700" lvl="0" marL="457200" marR="0" rtl="0" algn="l">
              <a:lnSpc>
                <a:spcPct val="100000"/>
              </a:lnSpc>
              <a:spcBef>
                <a:spcPts val="0"/>
              </a:spcBef>
              <a:spcAft>
                <a:spcPts val="0"/>
              </a:spcAft>
              <a:buClr>
                <a:schemeClr val="dk1"/>
              </a:buClr>
              <a:buSzPts val="3000"/>
              <a:buFont typeface="Noto Sans Symbols"/>
              <a:buNone/>
            </a:pPr>
            <a:r>
              <a:t/>
            </a:r>
            <a:endParaRPr b="0" i="0" sz="3000" u="none" cap="none" strike="noStrike">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chemeClr val="dk1"/>
              </a:buClr>
              <a:buSzPts val="3000"/>
              <a:buFont typeface="Noto Sans Symbols"/>
              <a:buChar char="▪"/>
            </a:pPr>
            <a:r>
              <a:rPr b="0" i="0" lang="en-US" sz="3000" u="none" cap="none" strike="noStrike">
                <a:solidFill>
                  <a:schemeClr val="dk1"/>
                </a:solidFill>
                <a:latin typeface="Times New Roman"/>
                <a:ea typeface="Times New Roman"/>
                <a:cs typeface="Times New Roman"/>
                <a:sym typeface="Times New Roman"/>
              </a:rPr>
              <a:t>Share the </a:t>
            </a:r>
            <a:r>
              <a:rPr b="1" i="1" lang="en-US" sz="3000" u="none" cap="none" strike="noStrike">
                <a:solidFill>
                  <a:srgbClr val="FF0000"/>
                </a:solidFill>
                <a:latin typeface="Times New Roman"/>
                <a:ea typeface="Times New Roman"/>
                <a:cs typeface="Times New Roman"/>
                <a:sym typeface="Times New Roman"/>
              </a:rPr>
              <a:t>same vision</a:t>
            </a:r>
            <a:endParaRPr b="0" i="0" sz="1400" u="none" cap="none" strike="noStrike">
              <a:solidFill>
                <a:srgbClr val="000000"/>
              </a:solidFill>
              <a:latin typeface="Times New Roman"/>
              <a:ea typeface="Times New Roman"/>
              <a:cs typeface="Times New Roman"/>
              <a:sym typeface="Times New Roman"/>
            </a:endParaRPr>
          </a:p>
          <a:p>
            <a:pPr indent="-266700" lvl="0" marL="457200" marR="0" rtl="0" algn="l">
              <a:lnSpc>
                <a:spcPct val="100000"/>
              </a:lnSpc>
              <a:spcBef>
                <a:spcPts val="0"/>
              </a:spcBef>
              <a:spcAft>
                <a:spcPts val="0"/>
              </a:spcAft>
              <a:buClr>
                <a:schemeClr val="dk1"/>
              </a:buClr>
              <a:buSzPts val="3000"/>
              <a:buFont typeface="Noto Sans Symbols"/>
              <a:buNone/>
            </a:pPr>
            <a:r>
              <a:t/>
            </a:r>
            <a:endParaRPr b="0" i="0" sz="3000" u="none" cap="none" strike="noStrike">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chemeClr val="dk1"/>
              </a:buClr>
              <a:buSzPts val="3000"/>
              <a:buFont typeface="Noto Sans Symbols"/>
              <a:buChar char="▪"/>
            </a:pPr>
            <a:r>
              <a:rPr b="0" i="0" lang="en-US" sz="3000" u="none" cap="none" strike="noStrike">
                <a:solidFill>
                  <a:schemeClr val="dk1"/>
                </a:solidFill>
                <a:latin typeface="Times New Roman"/>
                <a:ea typeface="Times New Roman"/>
                <a:cs typeface="Times New Roman"/>
                <a:sym typeface="Times New Roman"/>
              </a:rPr>
              <a:t>More importantly, working with someone that you </a:t>
            </a:r>
            <a:r>
              <a:rPr b="1" i="1" lang="en-US" sz="3000" u="none" cap="none" strike="noStrike">
                <a:solidFill>
                  <a:srgbClr val="FF0000"/>
                </a:solidFill>
                <a:latin typeface="Times New Roman"/>
                <a:ea typeface="Times New Roman"/>
                <a:cs typeface="Times New Roman"/>
                <a:sym typeface="Times New Roman"/>
              </a:rPr>
              <a:t>like working with </a:t>
            </a:r>
            <a:r>
              <a:rPr b="0" i="0" lang="en-US" sz="3000" u="none" cap="none" strike="noStrike">
                <a:solidFill>
                  <a:schemeClr val="dk1"/>
                </a:solidFill>
                <a:latin typeface="Times New Roman"/>
                <a:ea typeface="Times New Roman"/>
                <a:cs typeface="Times New Roman"/>
                <a:sym typeface="Times New Roman"/>
              </a:rPr>
              <a:t>and </a:t>
            </a:r>
            <a:r>
              <a:rPr b="1" i="1" lang="en-US" sz="3000" u="none" cap="none" strike="noStrike">
                <a:solidFill>
                  <a:srgbClr val="FF0000"/>
                </a:solidFill>
                <a:latin typeface="Times New Roman"/>
                <a:ea typeface="Times New Roman"/>
                <a:cs typeface="Times New Roman"/>
                <a:sym typeface="Times New Roman"/>
              </a:rPr>
              <a:t>sharing trust</a:t>
            </a:r>
            <a:r>
              <a:rPr b="0" i="0" lang="en-US" sz="30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pic>
        <p:nvPicPr>
          <p:cNvPr descr="Choosing the Right Co-Founder: Balancing Skills, Compatibility, and  Commitment | Aleph One" id="275" name="Google Shape;275;p18"/>
          <p:cNvPicPr preferRelativeResize="0"/>
          <p:nvPr/>
        </p:nvPicPr>
        <p:blipFill rotWithShape="1">
          <a:blip r:embed="rId3">
            <a:alphaModFix/>
          </a:blip>
          <a:srcRect b="0" l="0" r="0" t="0"/>
          <a:stretch/>
        </p:blipFill>
        <p:spPr>
          <a:xfrm>
            <a:off x="7854461" y="2579077"/>
            <a:ext cx="3493477" cy="3247293"/>
          </a:xfrm>
          <a:prstGeom prst="rect">
            <a:avLst/>
          </a:prstGeom>
          <a:noFill/>
          <a:ln>
            <a:noFill/>
          </a:ln>
        </p:spPr>
      </p:pic>
      <p:sp>
        <p:nvSpPr>
          <p:cNvPr id="276" name="Google Shape;276;p18"/>
          <p:cNvSpPr txBox="1"/>
          <p:nvPr/>
        </p:nvSpPr>
        <p:spPr>
          <a:xfrm>
            <a:off x="140049" y="6331825"/>
            <a:ext cx="303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Y Combinator</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 name="Shape 123"/>
        <p:cNvGrpSpPr/>
        <p:nvPr/>
      </p:nvGrpSpPr>
      <p:grpSpPr>
        <a:xfrm>
          <a:off x="0" y="0"/>
          <a:ext cx="0" cy="0"/>
          <a:chOff x="0" y="0"/>
          <a:chExt cx="0" cy="0"/>
        </a:xfrm>
      </p:grpSpPr>
      <p:pic>
        <p:nvPicPr>
          <p:cNvPr descr="A close up of a piece of paper with a pencil laying on top" id="124" name="Google Shape;124;g2ed82d10114_0_35"/>
          <p:cNvPicPr preferRelativeResize="0"/>
          <p:nvPr/>
        </p:nvPicPr>
        <p:blipFill rotWithShape="1">
          <a:blip r:embed="rId3">
            <a:alphaModFix/>
          </a:blip>
          <a:srcRect b="0" l="0" r="0" t="0"/>
          <a:stretch/>
        </p:blipFill>
        <p:spPr>
          <a:xfrm>
            <a:off x="20" y="975"/>
            <a:ext cx="12191981" cy="6857999"/>
          </a:xfrm>
          <a:prstGeom prst="rect">
            <a:avLst/>
          </a:prstGeom>
          <a:noFill/>
          <a:ln>
            <a:noFill/>
          </a:ln>
        </p:spPr>
      </p:pic>
      <p:sp>
        <p:nvSpPr>
          <p:cNvPr id="125" name="Google Shape;125;g2ed82d10114_0_35"/>
          <p:cNvSpPr txBox="1"/>
          <p:nvPr>
            <p:ph type="ctrTitle"/>
          </p:nvPr>
        </p:nvSpPr>
        <p:spPr>
          <a:xfrm>
            <a:off x="6096000" y="232588"/>
            <a:ext cx="5416200" cy="29016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accent3"/>
              </a:buClr>
              <a:buSzPts val="4400"/>
              <a:buFont typeface="Gill Sans"/>
              <a:buNone/>
            </a:pPr>
            <a:r>
              <a:rPr lang="en-US" sz="4400">
                <a:solidFill>
                  <a:schemeClr val="accent3"/>
                </a:solidFill>
              </a:rPr>
              <a:t>W1 CONTINUED &amp; FORMING A WINNING TEAM</a:t>
            </a:r>
            <a:endParaRPr/>
          </a:p>
        </p:txBody>
      </p:sp>
      <p:sp>
        <p:nvSpPr>
          <p:cNvPr id="126" name="Google Shape;126;g2ed82d10114_0_35"/>
          <p:cNvSpPr txBox="1"/>
          <p:nvPr/>
        </p:nvSpPr>
        <p:spPr>
          <a:xfrm>
            <a:off x="7467601" y="3355544"/>
            <a:ext cx="2368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Times New Roman"/>
                <a:ea typeface="Times New Roman"/>
                <a:cs typeface="Times New Roman"/>
                <a:sym typeface="Times New Roman"/>
              </a:rPr>
              <a:t>WEEK 2</a:t>
            </a:r>
            <a:endParaRPr b="0" i="0" sz="1400" u="none" cap="none" strike="noStrike">
              <a:solidFill>
                <a:srgbClr val="000000"/>
              </a:solidFill>
              <a:latin typeface="Times New Roman"/>
              <a:ea typeface="Times New Roman"/>
              <a:cs typeface="Times New Roman"/>
              <a:sym typeface="Times New Roman"/>
            </a:endParaRPr>
          </a:p>
        </p:txBody>
      </p:sp>
      <p:pic>
        <p:nvPicPr>
          <p:cNvPr id="127" name="Google Shape;127;g2ed82d10114_0_35"/>
          <p:cNvPicPr preferRelativeResize="0"/>
          <p:nvPr/>
        </p:nvPicPr>
        <p:blipFill>
          <a:blip r:embed="rId4">
            <a:alphaModFix/>
          </a:blip>
          <a:stretch>
            <a:fillRect/>
          </a:stretch>
        </p:blipFill>
        <p:spPr>
          <a:xfrm>
            <a:off x="25" y="0"/>
            <a:ext cx="12191974"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Gill Sans"/>
              <a:buNone/>
            </a:pPr>
            <a:r>
              <a:rPr b="1" lang="en-US" sz="3200">
                <a:latin typeface="Times New Roman"/>
                <a:ea typeface="Times New Roman"/>
                <a:cs typeface="Times New Roman"/>
                <a:sym typeface="Times New Roman"/>
              </a:rPr>
              <a:t>WHERE TO LOOK FOR CO-FOUNDER?</a:t>
            </a:r>
            <a:endParaRPr>
              <a:latin typeface="Times New Roman"/>
              <a:ea typeface="Times New Roman"/>
              <a:cs typeface="Times New Roman"/>
              <a:sym typeface="Times New Roman"/>
            </a:endParaRPr>
          </a:p>
        </p:txBody>
      </p:sp>
      <p:sp>
        <p:nvSpPr>
          <p:cNvPr id="282" name="Google Shape;282;p19"/>
          <p:cNvSpPr txBox="1"/>
          <p:nvPr/>
        </p:nvSpPr>
        <p:spPr>
          <a:xfrm>
            <a:off x="756138" y="2188422"/>
            <a:ext cx="6559200" cy="40329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imes New Roman"/>
                <a:ea typeface="Times New Roman"/>
                <a:cs typeface="Times New Roman"/>
                <a:sym typeface="Times New Roman"/>
              </a:rPr>
              <a:t>Start with people you </a:t>
            </a:r>
            <a:r>
              <a:rPr b="1" i="1" lang="en-US" sz="3200" u="none" cap="none" strike="noStrike">
                <a:solidFill>
                  <a:srgbClr val="FF0000"/>
                </a:solidFill>
                <a:latin typeface="Times New Roman"/>
                <a:ea typeface="Times New Roman"/>
                <a:cs typeface="Times New Roman"/>
                <a:sym typeface="Times New Roman"/>
              </a:rPr>
              <a:t>already knew</a:t>
            </a:r>
            <a:r>
              <a:rPr b="0" i="0" lang="en-US" sz="3200" u="none" cap="none" strike="noStrike">
                <a:solidFill>
                  <a:schemeClr val="dk1"/>
                </a:solidFill>
                <a:latin typeface="Times New Roman"/>
                <a:ea typeface="Times New Roman"/>
                <a:cs typeface="Times New Roman"/>
                <a:sym typeface="Times New Roman"/>
              </a:rPr>
              <a:t> (ideally friends, and colleagues)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imes New Roman"/>
                <a:ea typeface="Times New Roman"/>
                <a:cs typeface="Times New Roman"/>
                <a:sym typeface="Times New Roman"/>
              </a:rPr>
              <a:t>Smart </a:t>
            </a:r>
            <a:r>
              <a:rPr b="1" i="1" lang="en-US" sz="3200" u="none" cap="none" strike="noStrike">
                <a:solidFill>
                  <a:srgbClr val="FF0000"/>
                </a:solidFill>
                <a:latin typeface="Times New Roman"/>
                <a:ea typeface="Times New Roman"/>
                <a:cs typeface="Times New Roman"/>
                <a:sym typeface="Times New Roman"/>
              </a:rPr>
              <a:t>coworkers</a:t>
            </a:r>
            <a:r>
              <a:rPr b="0" i="0" lang="en-US" sz="3200" u="none" cap="none" strike="noStrike">
                <a:solidFill>
                  <a:schemeClr val="dk1"/>
                </a:solidFill>
                <a:latin typeface="Times New Roman"/>
                <a:ea typeface="Times New Roman"/>
                <a:cs typeface="Times New Roman"/>
                <a:sym typeface="Times New Roman"/>
              </a:rPr>
              <a:t> in the same company/project</a:t>
            </a:r>
            <a:endParaRPr b="0" i="0" sz="1400" u="none" cap="none" strike="noStrike">
              <a:solidFill>
                <a:srgbClr val="000000"/>
              </a:solidFill>
              <a:latin typeface="Times New Roman"/>
              <a:ea typeface="Times New Roman"/>
              <a:cs typeface="Times New Roman"/>
              <a:sym typeface="Times New Roman"/>
            </a:endParaRPr>
          </a:p>
          <a:p>
            <a:pPr indent="-254000" lvl="0" marL="457200" marR="0" rtl="0" algn="l">
              <a:lnSpc>
                <a:spcPct val="100000"/>
              </a:lnSpc>
              <a:spcBef>
                <a:spcPts val="0"/>
              </a:spcBef>
              <a:spcAft>
                <a:spcPts val="0"/>
              </a:spcAft>
              <a:buClr>
                <a:schemeClr val="dk1"/>
              </a:buClr>
              <a:buSzPts val="3200"/>
              <a:buFont typeface="Noto Sans Symbols"/>
              <a:buNone/>
            </a:pPr>
            <a:r>
              <a:t/>
            </a:r>
            <a:endParaRPr b="0" i="0" sz="3200" u="none" cap="none" strike="noStrike">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imes New Roman"/>
                <a:ea typeface="Times New Roman"/>
                <a:cs typeface="Times New Roman"/>
                <a:sym typeface="Times New Roman"/>
              </a:rPr>
              <a:t>Meet people having the </a:t>
            </a:r>
            <a:r>
              <a:rPr b="1" i="1" lang="en-US" sz="3200" u="none" cap="none" strike="noStrike">
                <a:solidFill>
                  <a:srgbClr val="FF0000"/>
                </a:solidFill>
                <a:latin typeface="Times New Roman"/>
                <a:ea typeface="Times New Roman"/>
                <a:cs typeface="Times New Roman"/>
                <a:sym typeface="Times New Roman"/>
              </a:rPr>
              <a:t>same interests</a:t>
            </a:r>
            <a:endParaRPr b="0" i="0" sz="1400" u="none" cap="none" strike="noStrike">
              <a:solidFill>
                <a:srgbClr val="000000"/>
              </a:solidFill>
              <a:latin typeface="Times New Roman"/>
              <a:ea typeface="Times New Roman"/>
              <a:cs typeface="Times New Roman"/>
              <a:sym typeface="Times New Roman"/>
            </a:endParaRPr>
          </a:p>
        </p:txBody>
      </p:sp>
      <p:pic>
        <p:nvPicPr>
          <p:cNvPr descr="Co-Founder, Co-founder, or cofounder? Which One is Correct?" id="283" name="Google Shape;283;p19"/>
          <p:cNvPicPr preferRelativeResize="0"/>
          <p:nvPr/>
        </p:nvPicPr>
        <p:blipFill rotWithShape="1">
          <a:blip r:embed="rId3">
            <a:alphaModFix/>
          </a:blip>
          <a:srcRect b="0" l="0" r="0" t="0"/>
          <a:stretch/>
        </p:blipFill>
        <p:spPr>
          <a:xfrm>
            <a:off x="7549660" y="2598730"/>
            <a:ext cx="3692770" cy="2969732"/>
          </a:xfrm>
          <a:prstGeom prst="rect">
            <a:avLst/>
          </a:prstGeom>
          <a:noFill/>
          <a:ln>
            <a:noFill/>
          </a:ln>
        </p:spPr>
      </p:pic>
      <p:sp>
        <p:nvSpPr>
          <p:cNvPr id="284" name="Google Shape;284;p19"/>
          <p:cNvSpPr txBox="1"/>
          <p:nvPr/>
        </p:nvSpPr>
        <p:spPr>
          <a:xfrm>
            <a:off x="140049" y="6331825"/>
            <a:ext cx="303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Y Combinator</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Gill Sans"/>
              <a:buNone/>
            </a:pPr>
            <a:r>
              <a:rPr b="1" lang="en-US" sz="3200">
                <a:latin typeface="Times New Roman"/>
                <a:ea typeface="Times New Roman"/>
                <a:cs typeface="Times New Roman"/>
                <a:sym typeface="Times New Roman"/>
              </a:rPr>
              <a:t>EQUITY SPLIT</a:t>
            </a:r>
            <a:endParaRPr>
              <a:latin typeface="Times New Roman"/>
              <a:ea typeface="Times New Roman"/>
              <a:cs typeface="Times New Roman"/>
              <a:sym typeface="Times New Roman"/>
            </a:endParaRPr>
          </a:p>
        </p:txBody>
      </p:sp>
      <p:sp>
        <p:nvSpPr>
          <p:cNvPr id="290" name="Google Shape;290;p20"/>
          <p:cNvSpPr txBox="1"/>
          <p:nvPr/>
        </p:nvSpPr>
        <p:spPr>
          <a:xfrm>
            <a:off x="849923" y="4357215"/>
            <a:ext cx="108546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Startups are a long-term game and you win by making the best decision long term. </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sp>
        <p:nvSpPr>
          <p:cNvPr id="291" name="Google Shape;291;p20"/>
          <p:cNvSpPr txBox="1"/>
          <p:nvPr/>
        </p:nvSpPr>
        <p:spPr>
          <a:xfrm>
            <a:off x="4431323" y="2273976"/>
            <a:ext cx="43611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0"/>
              <a:buFont typeface="Arial"/>
              <a:buNone/>
            </a:pPr>
            <a:r>
              <a:rPr b="1" i="0" lang="en-US" sz="12000" u="none" cap="none" strike="noStrike">
                <a:solidFill>
                  <a:srgbClr val="FF0000"/>
                </a:solidFill>
                <a:latin typeface="Times New Roman"/>
                <a:ea typeface="Times New Roman"/>
                <a:cs typeface="Times New Roman"/>
                <a:sym typeface="Times New Roman"/>
              </a:rPr>
              <a:t>50-50</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Gill Sans"/>
              <a:buNone/>
            </a:pPr>
            <a:r>
              <a:rPr b="1" lang="en-US" sz="3200">
                <a:latin typeface="Times New Roman"/>
                <a:ea typeface="Times New Roman"/>
                <a:cs typeface="Times New Roman"/>
                <a:sym typeface="Times New Roman"/>
              </a:rPr>
              <a:t>HOW TO CONVINCE SOME ONE TO JOIN YOUR STARTUP</a:t>
            </a:r>
            <a:endParaRPr>
              <a:latin typeface="Times New Roman"/>
              <a:ea typeface="Times New Roman"/>
              <a:cs typeface="Times New Roman"/>
              <a:sym typeface="Times New Roman"/>
            </a:endParaRPr>
          </a:p>
        </p:txBody>
      </p:sp>
      <p:sp>
        <p:nvSpPr>
          <p:cNvPr id="297" name="Google Shape;297;p21"/>
          <p:cNvSpPr txBox="1"/>
          <p:nvPr/>
        </p:nvSpPr>
        <p:spPr>
          <a:xfrm>
            <a:off x="450564" y="2124199"/>
            <a:ext cx="5884800" cy="3971100"/>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FF0000"/>
              </a:buClr>
              <a:buSzPts val="2800"/>
              <a:buFont typeface="Arial"/>
              <a:buChar char="•"/>
            </a:pPr>
            <a:r>
              <a:rPr b="1" i="1" lang="en-US" sz="2800" u="none" cap="none" strike="noStrike">
                <a:solidFill>
                  <a:srgbClr val="FF0000"/>
                </a:solidFill>
                <a:latin typeface="Times New Roman"/>
                <a:ea typeface="Times New Roman"/>
                <a:cs typeface="Times New Roman"/>
                <a:sym typeface="Times New Roman"/>
              </a:rPr>
              <a:t>Convince yourself </a:t>
            </a:r>
            <a:r>
              <a:rPr b="0" i="0" lang="en-US" sz="2800" u="none" cap="none" strike="noStrike">
                <a:solidFill>
                  <a:schemeClr val="dk1"/>
                </a:solidFill>
                <a:latin typeface="Times New Roman"/>
                <a:ea typeface="Times New Roman"/>
                <a:cs typeface="Times New Roman"/>
                <a:sym typeface="Times New Roman"/>
              </a:rPr>
              <a:t>first 🡺 to show how </a:t>
            </a:r>
            <a:r>
              <a:rPr b="1" i="1" lang="en-US" sz="2800" u="none" cap="none" strike="noStrike">
                <a:solidFill>
                  <a:srgbClr val="FF0000"/>
                </a:solidFill>
                <a:latin typeface="Times New Roman"/>
                <a:ea typeface="Times New Roman"/>
                <a:cs typeface="Times New Roman"/>
                <a:sym typeface="Times New Roman"/>
              </a:rPr>
              <a:t>committed</a:t>
            </a:r>
            <a:r>
              <a:rPr b="0" i="0" lang="en-US" sz="2800" u="none" cap="none" strike="noStrike">
                <a:solidFill>
                  <a:schemeClr val="dk1"/>
                </a:solidFill>
                <a:latin typeface="Times New Roman"/>
                <a:ea typeface="Times New Roman"/>
                <a:cs typeface="Times New Roman"/>
                <a:sym typeface="Times New Roman"/>
              </a:rPr>
              <a:t> you are to the idea.</a:t>
            </a:r>
            <a:endParaRPr b="0" i="0" sz="1400" u="none" cap="none" strike="noStrike">
              <a:solidFill>
                <a:srgbClr val="000000"/>
              </a:solidFill>
              <a:latin typeface="Times New Roman"/>
              <a:ea typeface="Times New Roman"/>
              <a:cs typeface="Times New Roman"/>
              <a:sym typeface="Times New Roman"/>
            </a:endParaRPr>
          </a:p>
          <a:p>
            <a:pPr indent="-279400" lvl="0" marL="457200" marR="0" rtl="0" algn="just">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Convinced by a </a:t>
            </a:r>
            <a:r>
              <a:rPr b="1" i="1" lang="en-US" sz="2800" u="none" cap="none" strike="noStrike">
                <a:solidFill>
                  <a:srgbClr val="FF0000"/>
                </a:solidFill>
                <a:latin typeface="Times New Roman"/>
                <a:ea typeface="Times New Roman"/>
                <a:cs typeface="Times New Roman"/>
                <a:sym typeface="Times New Roman"/>
              </a:rPr>
              <a:t>startup idea  </a:t>
            </a:r>
            <a:r>
              <a:rPr b="0" i="0" lang="en-US" sz="2800" u="none" cap="none" strike="noStrike">
                <a:solidFill>
                  <a:schemeClr val="dk1"/>
                </a:solidFill>
                <a:latin typeface="Times New Roman"/>
                <a:ea typeface="Times New Roman"/>
                <a:cs typeface="Times New Roman"/>
                <a:sym typeface="Times New Roman"/>
              </a:rPr>
              <a:t>🡺 can’t sleep at night and can’t think of anything else. </a:t>
            </a:r>
            <a:endParaRPr b="0" i="0" sz="1400" u="none" cap="none" strike="noStrike">
              <a:solidFill>
                <a:srgbClr val="000000"/>
              </a:solidFill>
              <a:latin typeface="Times New Roman"/>
              <a:ea typeface="Times New Roman"/>
              <a:cs typeface="Times New Roman"/>
              <a:sym typeface="Times New Roman"/>
            </a:endParaRPr>
          </a:p>
          <a:p>
            <a:pPr indent="-279400" lvl="0" marL="457200" marR="0" rtl="0" algn="just">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If you are convinced then it’s much easier to convince others.</a:t>
            </a:r>
            <a:endParaRPr b="0" i="0" sz="2800" u="none" cap="none" strike="noStrike">
              <a:solidFill>
                <a:schemeClr val="dk1"/>
              </a:solidFill>
              <a:latin typeface="Times New Roman"/>
              <a:ea typeface="Times New Roman"/>
              <a:cs typeface="Times New Roman"/>
              <a:sym typeface="Times New Roman"/>
            </a:endParaRPr>
          </a:p>
        </p:txBody>
      </p:sp>
      <p:pic>
        <p:nvPicPr>
          <p:cNvPr descr="How to Persuade People to Take Action" id="298" name="Google Shape;298;p21"/>
          <p:cNvPicPr preferRelativeResize="0"/>
          <p:nvPr/>
        </p:nvPicPr>
        <p:blipFill rotWithShape="1">
          <a:blip r:embed="rId3">
            <a:alphaModFix/>
          </a:blip>
          <a:srcRect b="0" l="0" r="0" t="0"/>
          <a:stretch/>
        </p:blipFill>
        <p:spPr>
          <a:xfrm>
            <a:off x="7053943" y="2394858"/>
            <a:ext cx="4556865" cy="3429000"/>
          </a:xfrm>
          <a:prstGeom prst="rect">
            <a:avLst/>
          </a:prstGeom>
          <a:noFill/>
          <a:ln>
            <a:noFill/>
          </a:ln>
        </p:spPr>
      </p:pic>
      <p:sp>
        <p:nvSpPr>
          <p:cNvPr id="299" name="Google Shape;299;p21"/>
          <p:cNvSpPr txBox="1"/>
          <p:nvPr/>
        </p:nvSpPr>
        <p:spPr>
          <a:xfrm>
            <a:off x="140049" y="6331825"/>
            <a:ext cx="303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Y Combinator</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3200"/>
              <a:buFont typeface="Gill Sans"/>
              <a:buNone/>
            </a:pPr>
            <a:r>
              <a:rPr b="1" lang="en-US" sz="3200">
                <a:latin typeface="Times New Roman"/>
                <a:ea typeface="Times New Roman"/>
                <a:cs typeface="Times New Roman"/>
                <a:sym typeface="Times New Roman"/>
              </a:rPr>
              <a:t>CASE STUDY: FACEBOOK</a:t>
            </a:r>
            <a:endParaRPr>
              <a:latin typeface="Times New Roman"/>
              <a:ea typeface="Times New Roman"/>
              <a:cs typeface="Times New Roman"/>
              <a:sym typeface="Times New Roman"/>
            </a:endParaRPr>
          </a:p>
        </p:txBody>
      </p:sp>
      <p:pic>
        <p:nvPicPr>
          <p:cNvPr descr="Datos y Estadísticas Locas e Interesantes de Facebook 2024" id="305" name="Google Shape;305;p22"/>
          <p:cNvPicPr preferRelativeResize="0"/>
          <p:nvPr/>
        </p:nvPicPr>
        <p:blipFill rotWithShape="1">
          <a:blip r:embed="rId3">
            <a:alphaModFix/>
          </a:blip>
          <a:srcRect b="0" l="0" r="0" t="0"/>
          <a:stretch/>
        </p:blipFill>
        <p:spPr>
          <a:xfrm>
            <a:off x="6444343" y="2237695"/>
            <a:ext cx="5166465" cy="3667125"/>
          </a:xfrm>
          <a:prstGeom prst="rect">
            <a:avLst/>
          </a:prstGeom>
          <a:noFill/>
          <a:ln>
            <a:noFill/>
          </a:ln>
        </p:spPr>
      </p:pic>
      <p:sp>
        <p:nvSpPr>
          <p:cNvPr id="306" name="Google Shape;306;p22"/>
          <p:cNvSpPr txBox="1"/>
          <p:nvPr/>
        </p:nvSpPr>
        <p:spPr>
          <a:xfrm>
            <a:off x="581192" y="2122714"/>
            <a:ext cx="5427600" cy="415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Facebook is a social networking service and was found by Mark Zuckerberg, Eduardo Saverin,  Andrew McCollum, Dustin Moskovitz, and Chris Hughes.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The website's membership was initially limited by the founders to Harvard students, but was expanded to other colleges in the Boston area, the Ivy League, and gradually most universities in the United States and Canada, etc</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3200"/>
              <a:buFont typeface="Gill Sans"/>
              <a:buNone/>
            </a:pPr>
            <a:r>
              <a:rPr b="1" lang="en-US" sz="3200">
                <a:latin typeface="Times New Roman"/>
                <a:ea typeface="Times New Roman"/>
                <a:cs typeface="Times New Roman"/>
                <a:sym typeface="Times New Roman"/>
              </a:rPr>
              <a:t>CASE STUDY: GOOGLE</a:t>
            </a:r>
            <a:endParaRPr>
              <a:latin typeface="Times New Roman"/>
              <a:ea typeface="Times New Roman"/>
              <a:cs typeface="Times New Roman"/>
              <a:sym typeface="Times New Roman"/>
            </a:endParaRPr>
          </a:p>
        </p:txBody>
      </p:sp>
      <p:sp>
        <p:nvSpPr>
          <p:cNvPr id="312" name="Google Shape;312;p23"/>
          <p:cNvSpPr txBox="1"/>
          <p:nvPr/>
        </p:nvSpPr>
        <p:spPr>
          <a:xfrm>
            <a:off x="581192" y="2122714"/>
            <a:ext cx="54276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Google was officially launched in 1998 by Larry Page and Sergey Brin, which has become the most used web-based search engine.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Google has its origins in "BackRub", a research project that was begun in 1996 by Larry Page and Sergey Brin when they were both </a:t>
            </a:r>
            <a:r>
              <a:rPr b="1" i="1" lang="en-US" sz="2400" u="none" cap="none" strike="noStrike">
                <a:solidFill>
                  <a:schemeClr val="dk1"/>
                </a:solidFill>
                <a:latin typeface="Times New Roman"/>
                <a:ea typeface="Times New Roman"/>
                <a:cs typeface="Times New Roman"/>
                <a:sym typeface="Times New Roman"/>
              </a:rPr>
              <a:t>PhD students </a:t>
            </a:r>
            <a:r>
              <a:rPr b="0" i="0" lang="en-US" sz="2400" u="none" cap="none" strike="noStrike">
                <a:solidFill>
                  <a:schemeClr val="dk1"/>
                </a:solidFill>
                <a:latin typeface="Times New Roman"/>
                <a:ea typeface="Times New Roman"/>
                <a:cs typeface="Times New Roman"/>
                <a:sym typeface="Times New Roman"/>
              </a:rPr>
              <a:t>at Stanford University in Stanford, California.</a:t>
            </a:r>
            <a:endParaRPr b="0" i="0" sz="1400" u="none" cap="none" strike="noStrike">
              <a:solidFill>
                <a:srgbClr val="000000"/>
              </a:solidFill>
              <a:latin typeface="Times New Roman"/>
              <a:ea typeface="Times New Roman"/>
              <a:cs typeface="Times New Roman"/>
              <a:sym typeface="Times New Roman"/>
            </a:endParaRPr>
          </a:p>
        </p:txBody>
      </p:sp>
      <p:pic>
        <p:nvPicPr>
          <p:cNvPr descr="Net Worth of Google Founders Larry Page and Sergey Brin: Cars, Houses" id="313" name="Google Shape;313;p23"/>
          <p:cNvPicPr preferRelativeResize="0"/>
          <p:nvPr/>
        </p:nvPicPr>
        <p:blipFill rotWithShape="1">
          <a:blip r:embed="rId3">
            <a:alphaModFix/>
          </a:blip>
          <a:srcRect b="0" l="0" r="0" t="0"/>
          <a:stretch/>
        </p:blipFill>
        <p:spPr>
          <a:xfrm>
            <a:off x="6607629" y="2307771"/>
            <a:ext cx="4757058" cy="31895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3200"/>
              <a:buFont typeface="Gill Sans"/>
              <a:buNone/>
            </a:pPr>
            <a:r>
              <a:rPr b="1" lang="en-US" sz="3200">
                <a:latin typeface="Times New Roman"/>
                <a:ea typeface="Times New Roman"/>
                <a:cs typeface="Times New Roman"/>
                <a:sym typeface="Times New Roman"/>
              </a:rPr>
              <a:t>CASE STUDY: AIRBNB</a:t>
            </a:r>
            <a:endParaRPr>
              <a:latin typeface="Times New Roman"/>
              <a:ea typeface="Times New Roman"/>
              <a:cs typeface="Times New Roman"/>
              <a:sym typeface="Times New Roman"/>
            </a:endParaRPr>
          </a:p>
        </p:txBody>
      </p:sp>
      <p:sp>
        <p:nvSpPr>
          <p:cNvPr id="319" name="Google Shape;319;p24"/>
          <p:cNvSpPr txBox="1"/>
          <p:nvPr/>
        </p:nvSpPr>
        <p:spPr>
          <a:xfrm>
            <a:off x="581191" y="2122714"/>
            <a:ext cx="5721600" cy="452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Airbnb was founded in 2008 by Brian Chesky, Nathan Blecharczyk, and Joe Gebbia. It is the most well-known company for short-term housing rentals.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The idea was first raised in 2007 by Brian Chesky and Joe Gebbia who were roommates and former schoolmates.  Later February 2008, Nathan Blecharczyk, Chesky's former roommate, joined as the chief technology officer and the third co-founder of the Airbnb</a:t>
            </a:r>
            <a:endParaRPr b="0" i="0" sz="1400" u="none" cap="none" strike="noStrike">
              <a:solidFill>
                <a:srgbClr val="000000"/>
              </a:solidFill>
              <a:latin typeface="Times New Roman"/>
              <a:ea typeface="Times New Roman"/>
              <a:cs typeface="Times New Roman"/>
              <a:sym typeface="Times New Roman"/>
            </a:endParaRPr>
          </a:p>
        </p:txBody>
      </p:sp>
      <p:pic>
        <p:nvPicPr>
          <p:cNvPr descr="The History of Airbnb, From Air Mattresses to $31 Billion Company -  Business Insider" id="320" name="Google Shape;320;p24"/>
          <p:cNvPicPr preferRelativeResize="0"/>
          <p:nvPr/>
        </p:nvPicPr>
        <p:blipFill rotWithShape="1">
          <a:blip r:embed="rId3">
            <a:alphaModFix/>
          </a:blip>
          <a:srcRect b="0" l="0" r="0" t="0"/>
          <a:stretch/>
        </p:blipFill>
        <p:spPr>
          <a:xfrm>
            <a:off x="6847114" y="2307771"/>
            <a:ext cx="4763694" cy="32983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3600"/>
              <a:buFont typeface="Gill Sans"/>
              <a:buNone/>
            </a:pPr>
            <a:r>
              <a:rPr b="1" lang="en-US" sz="3600">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p:txBody>
      </p:sp>
      <p:sp>
        <p:nvSpPr>
          <p:cNvPr id="326" name="Google Shape;326;p25"/>
          <p:cNvSpPr txBox="1"/>
          <p:nvPr/>
        </p:nvSpPr>
        <p:spPr>
          <a:xfrm>
            <a:off x="581192" y="2246369"/>
            <a:ext cx="11164500" cy="483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Times New Roman"/>
                <a:ea typeface="Times New Roman"/>
                <a:cs typeface="Times New Roman"/>
                <a:sym typeface="Times New Roman"/>
              </a:rPr>
              <a:t>a) How to Find the Right Co-founder (Link: https://www.ycombinator.com/library/8h-how-to-find-the-right-co-founder)</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Times New Roman"/>
                <a:ea typeface="Times New Roman"/>
                <a:cs typeface="Times New Roman"/>
                <a:sym typeface="Times New Roman"/>
              </a:rPr>
              <a:t>b) How to Work Together (Link: https://www.ycombinator.com/library/6n-how-to-work-together)</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Times New Roman"/>
                <a:ea typeface="Times New Roman"/>
                <a:cs typeface="Times New Roman"/>
                <a:sym typeface="Times New Roman"/>
              </a:rPr>
              <a:t>c) How to Find a Co-founder (Link: https://www.ycombinator.com/library/7j-how-to-find-a-co-founder)</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Times New Roman"/>
                <a:ea typeface="Times New Roman"/>
                <a:cs typeface="Times New Roman"/>
                <a:sym typeface="Times New Roman"/>
              </a:rPr>
              <a:t>d) How do You Convince Someone to Join Your Startup? (Link: </a:t>
            </a:r>
            <a:r>
              <a:rPr b="0" i="0" lang="en-US" sz="2600" u="sng" cap="none" strike="noStrike">
                <a:solidFill>
                  <a:schemeClr val="hlink"/>
                </a:solidFill>
                <a:latin typeface="Times New Roman"/>
                <a:ea typeface="Times New Roman"/>
                <a:cs typeface="Times New Roman"/>
                <a:sym typeface="Times New Roman"/>
                <a:hlinkClick r:id="rId3"/>
              </a:rPr>
              <a:t>https://www.ycombinator.com/library/5b-how-do-you-convince-someone-to-join-your-startup</a:t>
            </a:r>
            <a:r>
              <a:rPr b="0" i="0" lang="en-US" sz="2600" u="none" cap="none" strike="noStrike">
                <a:solidFill>
                  <a:schemeClr val="dk1"/>
                </a:solidFill>
                <a:latin typeface="Times New Roman"/>
                <a:ea typeface="Times New Roman"/>
                <a:cs typeface="Times New Roman"/>
                <a:sym typeface="Times New Roman"/>
              </a:rPr>
              <a:t>)</a:t>
            </a:r>
            <a:endParaRPr b="0" i="0" sz="2600" u="none" cap="none" strike="noStrike">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400">
                <a:solidFill>
                  <a:srgbClr val="222222"/>
                </a:solidFill>
                <a:highlight>
                  <a:srgbClr val="FFFFFF"/>
                </a:highlight>
              </a:rPr>
              <a:t>Frederick, H., O'connor, A., &amp; Kuratko, D. F. (2016). </a:t>
            </a:r>
            <a:r>
              <a:rPr i="1" lang="en-US" sz="2400">
                <a:solidFill>
                  <a:srgbClr val="222222"/>
                </a:solidFill>
                <a:highlight>
                  <a:srgbClr val="FFFFFF"/>
                </a:highlight>
              </a:rPr>
              <a:t>Entrepreneurship: Theory, process, and practice</a:t>
            </a:r>
            <a:r>
              <a:rPr lang="en-US" sz="2400">
                <a:solidFill>
                  <a:srgbClr val="222222"/>
                </a:solidFill>
                <a:highlight>
                  <a:srgbClr val="FFFFFF"/>
                </a:highlight>
              </a:rPr>
              <a:t>. Cengage Learning.</a:t>
            </a:r>
            <a:endParaRPr sz="2400">
              <a:solidFill>
                <a:srgbClr val="222222"/>
              </a:solidFill>
              <a:highlight>
                <a:srgbClr val="FFFFFF"/>
              </a:highlight>
            </a:endParaRPr>
          </a:p>
          <a:p>
            <a:pPr indent="0" lvl="0" marL="0" marR="0" rtl="0" algn="l">
              <a:lnSpc>
                <a:spcPct val="100000"/>
              </a:lnSpc>
              <a:spcBef>
                <a:spcPts val="0"/>
              </a:spcBef>
              <a:spcAft>
                <a:spcPts val="0"/>
              </a:spcAft>
              <a:buClr>
                <a:srgbClr val="000000"/>
              </a:buClr>
              <a:buSzPts val="2600"/>
              <a:buFont typeface="Arial"/>
              <a:buNone/>
            </a:pPr>
            <a:r>
              <a:t/>
            </a:r>
            <a:endParaRPr sz="26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ebf8e2e711_0_184"/>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4000"/>
              <a:buFont typeface="Gill Sans"/>
              <a:buNone/>
            </a:pPr>
            <a:r>
              <a:rPr lang="en-US" sz="4000">
                <a:latin typeface="Times New Roman"/>
                <a:ea typeface="Times New Roman"/>
                <a:cs typeface="Times New Roman"/>
                <a:sym typeface="Times New Roman"/>
              </a:rPr>
              <a:t>KEY TAKEAWAYS FOR W2</a:t>
            </a:r>
            <a:endParaRPr>
              <a:latin typeface="Times New Roman"/>
              <a:ea typeface="Times New Roman"/>
              <a:cs typeface="Times New Roman"/>
              <a:sym typeface="Times New Roman"/>
            </a:endParaRPr>
          </a:p>
        </p:txBody>
      </p:sp>
      <p:sp>
        <p:nvSpPr>
          <p:cNvPr id="332" name="Google Shape;332;g2ebf8e2e711_0_184"/>
          <p:cNvSpPr txBox="1"/>
          <p:nvPr/>
        </p:nvSpPr>
        <p:spPr>
          <a:xfrm>
            <a:off x="417069" y="2341657"/>
            <a:ext cx="11540400" cy="42789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imes New Roman"/>
                <a:ea typeface="Times New Roman"/>
                <a:cs typeface="Times New Roman"/>
                <a:sym typeface="Times New Roman"/>
              </a:rPr>
              <a:t>KA1: To understand the micro school of thought about entrepreneurship, including entrepreneurial mind, motivation, and skills.</a:t>
            </a:r>
            <a:endParaRPr b="0" i="0" sz="3200" u="none" cap="none" strike="noStrike">
              <a:solidFill>
                <a:srgbClr val="000000"/>
              </a:solidFill>
              <a:latin typeface="Times New Roman"/>
              <a:ea typeface="Times New Roman"/>
              <a:cs typeface="Times New Roman"/>
              <a:sym typeface="Times New Roman"/>
            </a:endParaRPr>
          </a:p>
          <a:p>
            <a:pPr indent="-457200" lvl="0" marL="457200" marR="0" rtl="0" algn="l">
              <a:lnSpc>
                <a:spcPct val="15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imes New Roman"/>
                <a:ea typeface="Times New Roman"/>
                <a:cs typeface="Times New Roman"/>
                <a:sym typeface="Times New Roman"/>
              </a:rPr>
              <a:t>KA 2: To realize the dark side of entrepreneurship </a:t>
            </a:r>
            <a:endParaRPr b="0" i="0" sz="3200" u="none" cap="none" strike="noStrike">
              <a:solidFill>
                <a:srgbClr val="000000"/>
              </a:solidFill>
              <a:latin typeface="Times New Roman"/>
              <a:ea typeface="Times New Roman"/>
              <a:cs typeface="Times New Roman"/>
              <a:sym typeface="Times New Roman"/>
            </a:endParaRPr>
          </a:p>
          <a:p>
            <a:pPr indent="-457200" lvl="0" marL="457200" marR="0" rtl="0" algn="l">
              <a:lnSpc>
                <a:spcPct val="150000"/>
              </a:lnSpc>
              <a:spcBef>
                <a:spcPts val="0"/>
              </a:spcBef>
              <a:spcAft>
                <a:spcPts val="0"/>
              </a:spcAft>
              <a:buClr>
                <a:schemeClr val="dk1"/>
              </a:buClr>
              <a:buSzPts val="3200"/>
              <a:buFont typeface="Noto Sans Symbols"/>
              <a:buChar char="✔"/>
            </a:pPr>
            <a:r>
              <a:rPr b="0" i="0" lang="en-US" sz="3200" u="none" cap="none" strike="noStrike">
                <a:solidFill>
                  <a:schemeClr val="dk1"/>
                </a:solidFill>
                <a:latin typeface="Times New Roman"/>
                <a:ea typeface="Times New Roman"/>
                <a:cs typeface="Times New Roman"/>
                <a:sym typeface="Times New Roman"/>
              </a:rPr>
              <a:t>KA 3: To be able to select suitable members and form a winning team  </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descr="150 Appreciation Thank You Message For Your Support Systems" id="337" name="Google Shape;337;p26"/>
          <p:cNvPicPr preferRelativeResize="0"/>
          <p:nvPr/>
        </p:nvPicPr>
        <p:blipFill rotWithShape="1">
          <a:blip r:embed="rId3">
            <a:alphaModFix/>
          </a:blip>
          <a:srcRect b="0" l="0" r="0" t="0"/>
          <a:stretch/>
        </p:blipFill>
        <p:spPr>
          <a:xfrm>
            <a:off x="2768110" y="2379786"/>
            <a:ext cx="6446227" cy="3669322"/>
          </a:xfrm>
          <a:prstGeom prst="rect">
            <a:avLst/>
          </a:prstGeom>
          <a:noFill/>
          <a:ln>
            <a:noFill/>
          </a:ln>
        </p:spPr>
      </p:pic>
      <p:pic>
        <p:nvPicPr>
          <p:cNvPr id="338" name="Google Shape;338;p26"/>
          <p:cNvPicPr preferRelativeResize="0"/>
          <p:nvPr/>
        </p:nvPicPr>
        <p:blipFill>
          <a:blip r:embed="rId4">
            <a:alphaModFix/>
          </a:blip>
          <a:stretch>
            <a:fill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ebf8e2e711_0_375"/>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4000"/>
              <a:buFont typeface="Gill Sans"/>
              <a:buNone/>
            </a:pPr>
            <a:r>
              <a:rPr lang="en-US" sz="4000">
                <a:latin typeface="Times New Roman"/>
                <a:ea typeface="Times New Roman"/>
                <a:cs typeface="Times New Roman"/>
                <a:sym typeface="Times New Roman"/>
              </a:rPr>
              <a:t>LEARNING OBJECTIVES FOR W1 &amp; W2</a:t>
            </a:r>
            <a:endParaRPr>
              <a:latin typeface="Times New Roman"/>
              <a:ea typeface="Times New Roman"/>
              <a:cs typeface="Times New Roman"/>
              <a:sym typeface="Times New Roman"/>
            </a:endParaRPr>
          </a:p>
        </p:txBody>
      </p:sp>
      <p:sp>
        <p:nvSpPr>
          <p:cNvPr id="133" name="Google Shape;133;g2ebf8e2e711_0_375"/>
          <p:cNvSpPr txBox="1"/>
          <p:nvPr/>
        </p:nvSpPr>
        <p:spPr>
          <a:xfrm>
            <a:off x="417069" y="2341657"/>
            <a:ext cx="11540400" cy="31092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0000"/>
              </a:buClr>
              <a:buSzPts val="2800"/>
              <a:buFont typeface="Times New Roman"/>
              <a:buChar char="✔"/>
            </a:pPr>
            <a:r>
              <a:rPr b="0" i="0" lang="en-US" sz="2800" u="none" cap="none" strike="noStrike">
                <a:solidFill>
                  <a:srgbClr val="000000"/>
                </a:solidFill>
                <a:latin typeface="Times New Roman"/>
                <a:ea typeface="Times New Roman"/>
                <a:cs typeface="Times New Roman"/>
                <a:sym typeface="Times New Roman"/>
              </a:rPr>
              <a:t>LO1: Understand the the concept of entrepreneurship and its classification  </a:t>
            </a:r>
            <a:endParaRPr b="0" i="0" sz="1400" u="none" cap="none" strike="noStrike">
              <a:solidFill>
                <a:srgbClr val="000000"/>
              </a:solidFill>
              <a:latin typeface="Times New Roman"/>
              <a:ea typeface="Times New Roman"/>
              <a:cs typeface="Times New Roman"/>
              <a:sym typeface="Times New Roman"/>
            </a:endParaRPr>
          </a:p>
          <a:p>
            <a:pPr indent="-457200" lvl="0" marL="457200" marR="0" rtl="0" algn="l">
              <a:lnSpc>
                <a:spcPct val="15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LO2: Startups definition and successful case studies </a:t>
            </a:r>
            <a:endParaRPr b="0" i="0" sz="2800" u="none" cap="none" strike="noStrike">
              <a:solidFill>
                <a:srgbClr val="000000"/>
              </a:solidFill>
              <a:latin typeface="Times New Roman"/>
              <a:ea typeface="Times New Roman"/>
              <a:cs typeface="Times New Roman"/>
              <a:sym typeface="Times New Roman"/>
            </a:endParaRPr>
          </a:p>
          <a:p>
            <a:pPr indent="-457200" lvl="0" marL="457200" marR="0" rtl="0" algn="l">
              <a:lnSpc>
                <a:spcPct val="15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LO3: School of thought about entrepreneurship</a:t>
            </a:r>
            <a:endParaRPr b="0" i="0" sz="2800" u="none" cap="none" strike="noStrike">
              <a:solidFill>
                <a:srgbClr val="000000"/>
              </a:solidFill>
              <a:latin typeface="Times New Roman"/>
              <a:ea typeface="Times New Roman"/>
              <a:cs typeface="Times New Roman"/>
              <a:sym typeface="Times New Roman"/>
            </a:endParaRPr>
          </a:p>
          <a:p>
            <a:pPr indent="-457200" lvl="0" marL="457200" marR="0" rtl="0" algn="l">
              <a:lnSpc>
                <a:spcPct val="15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LO4: The dark side of entrepreneurship </a:t>
            </a:r>
            <a:endParaRPr b="0" i="0" sz="2800" u="none" cap="none" strike="noStrike">
              <a:solidFill>
                <a:srgbClr val="000000"/>
              </a:solidFill>
              <a:latin typeface="Times New Roman"/>
              <a:ea typeface="Times New Roman"/>
              <a:cs typeface="Times New Roman"/>
              <a:sym typeface="Times New Roman"/>
            </a:endParaRPr>
          </a:p>
          <a:p>
            <a:pPr indent="-457200" lvl="0" marL="457200" marR="0" rtl="0" algn="l">
              <a:lnSpc>
                <a:spcPct val="150000"/>
              </a:lnSpc>
              <a:spcBef>
                <a:spcPts val="0"/>
              </a:spcBef>
              <a:spcAft>
                <a:spcPts val="0"/>
              </a:spcAft>
              <a:buClr>
                <a:schemeClr val="dk1"/>
              </a:buClr>
              <a:buSzPts val="2800"/>
              <a:buFont typeface="Noto Sans Symbols"/>
              <a:buChar char="✔"/>
            </a:pPr>
            <a:r>
              <a:rPr b="0" i="0" lang="en-US" sz="2800" u="none" cap="none" strike="noStrike">
                <a:solidFill>
                  <a:schemeClr val="dk1"/>
                </a:solidFill>
                <a:latin typeface="Times New Roman"/>
                <a:ea typeface="Times New Roman"/>
                <a:cs typeface="Times New Roman"/>
                <a:sym typeface="Times New Roman"/>
              </a:rPr>
              <a:t>LO5: Forming a winning team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4400"/>
              <a:buFont typeface="Gill Sans"/>
              <a:buNone/>
            </a:pPr>
            <a:r>
              <a:rPr b="1" lang="en-US" sz="4400">
                <a:latin typeface="Times New Roman"/>
                <a:ea typeface="Times New Roman"/>
                <a:cs typeface="Times New Roman"/>
                <a:sym typeface="Times New Roman"/>
              </a:rPr>
              <a:t>WHAT IS RISK</a:t>
            </a:r>
            <a:endParaRPr>
              <a:latin typeface="Times New Roman"/>
              <a:ea typeface="Times New Roman"/>
              <a:cs typeface="Times New Roman"/>
              <a:sym typeface="Times New Roman"/>
            </a:endParaRPr>
          </a:p>
        </p:txBody>
      </p:sp>
      <p:sp>
        <p:nvSpPr>
          <p:cNvPr id="139" name="Google Shape;139;p2"/>
          <p:cNvSpPr txBox="1"/>
          <p:nvPr/>
        </p:nvSpPr>
        <p:spPr>
          <a:xfrm>
            <a:off x="841580" y="3535982"/>
            <a:ext cx="10928389"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FF0000"/>
                </a:solidFill>
                <a:latin typeface="Times New Roman"/>
                <a:ea typeface="Times New Roman"/>
                <a:cs typeface="Times New Roman"/>
                <a:sym typeface="Times New Roman"/>
              </a:rPr>
              <a:t>TO BE CONTINUED FROM WEEK 1</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ill Sans"/>
              <a:buNone/>
            </a:pPr>
            <a:r>
              <a:rPr lang="en-US" sz="4000">
                <a:latin typeface="Times New Roman"/>
                <a:ea typeface="Times New Roman"/>
                <a:cs typeface="Times New Roman"/>
                <a:sym typeface="Times New Roman"/>
              </a:rPr>
              <a:t>MICRO SCHOOLS OF THOUGHT (CONT)</a:t>
            </a:r>
            <a:endParaRPr>
              <a:latin typeface="Times New Roman"/>
              <a:ea typeface="Times New Roman"/>
              <a:cs typeface="Times New Roman"/>
              <a:sym typeface="Times New Roman"/>
            </a:endParaRPr>
          </a:p>
        </p:txBody>
      </p:sp>
      <p:sp>
        <p:nvSpPr>
          <p:cNvPr id="145" name="Google Shape;145;p3"/>
          <p:cNvSpPr txBox="1"/>
          <p:nvPr/>
        </p:nvSpPr>
        <p:spPr>
          <a:xfrm>
            <a:off x="952131" y="2185526"/>
            <a:ext cx="5624400" cy="397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Calibri"/>
              <a:buNone/>
            </a:pPr>
            <a:r>
              <a:rPr b="1" i="1" lang="en-US" sz="2800" u="none" cap="none" strike="noStrike">
                <a:solidFill>
                  <a:srgbClr val="FF0000"/>
                </a:solidFill>
                <a:latin typeface="Times New Roman"/>
                <a:ea typeface="Times New Roman"/>
                <a:cs typeface="Times New Roman"/>
                <a:sym typeface="Times New Roman"/>
              </a:rPr>
              <a:t>Entrepreneurs</a:t>
            </a:r>
            <a:r>
              <a:rPr b="0" i="0" lang="en-US" sz="2800" u="none" cap="none" strike="noStrike">
                <a:solidFill>
                  <a:schemeClr val="dk1"/>
                </a:solidFill>
                <a:latin typeface="Times New Roman"/>
                <a:ea typeface="Times New Roman"/>
                <a:cs typeface="Times New Roman"/>
                <a:sym typeface="Times New Roman"/>
              </a:rPr>
              <a:t> vary in:</a:t>
            </a:r>
            <a:endParaRPr b="0" i="0" sz="1400" u="none" cap="none" strike="noStrike">
              <a:solidFill>
                <a:srgbClr val="000000"/>
              </a:solidFill>
              <a:latin typeface="Times New Roman"/>
              <a:ea typeface="Times New Roman"/>
              <a:cs typeface="Times New Roman"/>
              <a:sym typeface="Times New Roman"/>
            </a:endParaRPr>
          </a:p>
          <a:p>
            <a:pPr indent="-177800" lvl="0" marL="0" marR="0" rtl="0" algn="l">
              <a:lnSpc>
                <a:spcPct val="10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Gender</a:t>
            </a:r>
            <a:endParaRPr b="0" i="0" sz="1400" u="none" cap="none" strike="noStrike">
              <a:solidFill>
                <a:srgbClr val="000000"/>
              </a:solidFill>
              <a:latin typeface="Times New Roman"/>
              <a:ea typeface="Times New Roman"/>
              <a:cs typeface="Times New Roman"/>
              <a:sym typeface="Times New Roman"/>
            </a:endParaRPr>
          </a:p>
          <a:p>
            <a:pPr indent="-177800" lvl="0" marL="0" marR="0" rtl="0" algn="l">
              <a:lnSpc>
                <a:spcPct val="10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Age of starting business</a:t>
            </a:r>
            <a:endParaRPr b="0" i="0" sz="1400" u="none" cap="none" strike="noStrike">
              <a:solidFill>
                <a:srgbClr val="000000"/>
              </a:solidFill>
              <a:latin typeface="Times New Roman"/>
              <a:ea typeface="Times New Roman"/>
              <a:cs typeface="Times New Roman"/>
              <a:sym typeface="Times New Roman"/>
            </a:endParaRPr>
          </a:p>
          <a:p>
            <a:pPr indent="-177800" lvl="0" marL="0" marR="0" rtl="0" algn="l">
              <a:lnSpc>
                <a:spcPct val="10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Race</a:t>
            </a:r>
            <a:endParaRPr b="0" i="0" sz="1400" u="none" cap="none" strike="noStrike">
              <a:solidFill>
                <a:srgbClr val="000000"/>
              </a:solidFill>
              <a:latin typeface="Times New Roman"/>
              <a:ea typeface="Times New Roman"/>
              <a:cs typeface="Times New Roman"/>
              <a:sym typeface="Times New Roman"/>
            </a:endParaRPr>
          </a:p>
          <a:p>
            <a:pPr indent="-177800" lvl="0" marL="0" marR="0" rtl="0" algn="l">
              <a:lnSpc>
                <a:spcPct val="10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Personality</a:t>
            </a:r>
            <a:endParaRPr b="0" i="0" sz="1400" u="none" cap="none" strike="noStrike">
              <a:solidFill>
                <a:srgbClr val="000000"/>
              </a:solidFill>
              <a:latin typeface="Times New Roman"/>
              <a:ea typeface="Times New Roman"/>
              <a:cs typeface="Times New Roman"/>
              <a:sym typeface="Times New Roman"/>
            </a:endParaRPr>
          </a:p>
          <a:p>
            <a:pPr indent="-177800" lvl="0" marL="0" marR="0" rtl="0" algn="l">
              <a:lnSpc>
                <a:spcPct val="10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800"/>
              <a:buFont typeface="Calibri"/>
              <a:buNone/>
            </a:pPr>
            <a:r>
              <a:rPr b="0" i="0" lang="en-US" sz="2800" u="none" cap="none" strike="noStrike">
                <a:solidFill>
                  <a:schemeClr val="dk1"/>
                </a:solidFill>
                <a:latin typeface="Times New Roman"/>
                <a:ea typeface="Times New Roman"/>
                <a:cs typeface="Times New Roman"/>
                <a:sym typeface="Times New Roman"/>
              </a:rPr>
              <a:t>Yet, what kinds of psychological characteristics/processes that set these groups of people apart?</a:t>
            </a:r>
            <a:endParaRPr b="0" i="0" sz="2800" u="none" cap="none" strike="noStrike">
              <a:solidFill>
                <a:schemeClr val="dk1"/>
              </a:solidFill>
              <a:latin typeface="Times New Roman"/>
              <a:ea typeface="Times New Roman"/>
              <a:cs typeface="Times New Roman"/>
              <a:sym typeface="Times New Roman"/>
            </a:endParaRPr>
          </a:p>
        </p:txBody>
      </p:sp>
      <p:pic>
        <p:nvPicPr>
          <p:cNvPr descr="Top 20 Most Famous Entrepreneurs in the World And Their Top Quotes" id="146" name="Google Shape;146;p3"/>
          <p:cNvPicPr preferRelativeResize="0"/>
          <p:nvPr/>
        </p:nvPicPr>
        <p:blipFill rotWithShape="1">
          <a:blip r:embed="rId3">
            <a:alphaModFix/>
          </a:blip>
          <a:srcRect b="0" l="0" r="0" t="0"/>
          <a:stretch/>
        </p:blipFill>
        <p:spPr>
          <a:xfrm>
            <a:off x="6194746" y="2316341"/>
            <a:ext cx="5416062" cy="37086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ill Sans"/>
              <a:buNone/>
            </a:pPr>
            <a:r>
              <a:rPr lang="en-US" sz="4000">
                <a:latin typeface="Times New Roman"/>
                <a:ea typeface="Times New Roman"/>
                <a:cs typeface="Times New Roman"/>
                <a:sym typeface="Times New Roman"/>
              </a:rPr>
              <a:t>MICRO SCHOOLS OF THOUGHT (CONT)</a:t>
            </a:r>
            <a:endParaRPr>
              <a:latin typeface="Times New Roman"/>
              <a:ea typeface="Times New Roman"/>
              <a:cs typeface="Times New Roman"/>
              <a:sym typeface="Times New Roman"/>
            </a:endParaRPr>
          </a:p>
        </p:txBody>
      </p:sp>
      <p:sp>
        <p:nvSpPr>
          <p:cNvPr id="152" name="Google Shape;152;p4"/>
          <p:cNvSpPr txBox="1"/>
          <p:nvPr/>
        </p:nvSpPr>
        <p:spPr>
          <a:xfrm>
            <a:off x="492102" y="2126274"/>
            <a:ext cx="11398029" cy="4246978"/>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60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ENTREPRENEURIAL MIND</a:t>
            </a:r>
            <a:endParaRPr b="0" i="0" sz="14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180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What is/happens inside the mind of an entrepreneur?</a:t>
            </a:r>
            <a:endParaRPr b="0" i="0" sz="14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180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What motivates them to become an entrepreneur?</a:t>
            </a:r>
            <a:endParaRPr b="0" i="0" sz="14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180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How do they think (differently)?</a:t>
            </a:r>
            <a:endParaRPr b="0" i="0" sz="14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180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What do they see (differently)?</a:t>
            </a:r>
            <a:endParaRPr b="0" i="0" sz="14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180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What are the most common characteristics associated with successful entrepreneurs?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180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=&gt; Examining the entrepreneurial mind provides an interesting look at the </a:t>
            </a:r>
            <a:r>
              <a:rPr b="1" i="0" lang="en-US" sz="2400" u="none" cap="none" strike="noStrike">
                <a:solidFill>
                  <a:srgbClr val="FF0000"/>
                </a:solidFill>
                <a:latin typeface="Times New Roman"/>
                <a:ea typeface="Times New Roman"/>
                <a:cs typeface="Times New Roman"/>
                <a:sym typeface="Times New Roman"/>
              </a:rPr>
              <a:t>entrepreneurial potential </a:t>
            </a:r>
            <a:r>
              <a:rPr b="0" i="0" lang="en-US" sz="2400" u="none" cap="none" strike="noStrike">
                <a:solidFill>
                  <a:schemeClr val="dk1"/>
                </a:solidFill>
                <a:latin typeface="Times New Roman"/>
                <a:ea typeface="Times New Roman"/>
                <a:cs typeface="Times New Roman"/>
                <a:sym typeface="Times New Roman"/>
              </a:rPr>
              <a:t>within every individual</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180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04800" lvl="0" marL="457200" marR="0" rtl="0" algn="l">
              <a:lnSpc>
                <a:spcPct val="100000"/>
              </a:lnSpc>
              <a:spcBef>
                <a:spcPts val="1800"/>
              </a:spcBef>
              <a:spcAft>
                <a:spcPts val="1200"/>
              </a:spcAft>
              <a:buClr>
                <a:schemeClr val="dk1"/>
              </a:buClr>
              <a:buSzPts val="2400"/>
              <a:buFont typeface="Gill Sans"/>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id="153" name="Google Shape;153;p4"/>
          <p:cNvPicPr preferRelativeResize="0"/>
          <p:nvPr/>
        </p:nvPicPr>
        <p:blipFill rotWithShape="1">
          <a:blip r:embed="rId3">
            <a:alphaModFix/>
          </a:blip>
          <a:srcRect b="0" l="0" r="0" t="0"/>
          <a:stretch/>
        </p:blipFill>
        <p:spPr>
          <a:xfrm>
            <a:off x="8426473" y="2741451"/>
            <a:ext cx="3273425" cy="1121451"/>
          </a:xfrm>
          <a:prstGeom prst="rect">
            <a:avLst/>
          </a:prstGeom>
          <a:noFill/>
          <a:ln>
            <a:noFill/>
          </a:ln>
          <a:effectLst>
            <a:outerShdw blurRad="292100" rotWithShape="0" algn="tl" dir="2700000" dist="139700">
              <a:srgbClr val="333333">
                <a:alpha val="64313"/>
              </a:srgbClr>
            </a:outerShdw>
          </a:effectLst>
        </p:spPr>
      </p:pic>
      <p:sp>
        <p:nvSpPr>
          <p:cNvPr id="154" name="Google Shape;154;p4"/>
          <p:cNvSpPr txBox="1"/>
          <p:nvPr/>
        </p:nvSpPr>
        <p:spPr>
          <a:xfrm>
            <a:off x="10395292" y="5934604"/>
            <a:ext cx="17967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Frederick et al., 2016</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Effect filter="fade" transition="in">
                                      <p:cBhvr>
                                        <p:cTn dur="500"/>
                                        <p:tgtEl>
                                          <p:spTgt spid="15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Effect filter="fade" transition="in">
                                      <p:cBhvr>
                                        <p:cTn dur="500"/>
                                        <p:tgtEl>
                                          <p:spTgt spid="15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Effect filter="fade" transition="in">
                                      <p:cBhvr>
                                        <p:cTn dur="500"/>
                                        <p:tgtEl>
                                          <p:spTgt spid="15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Effect filter="fade" transition="in">
                                      <p:cBhvr>
                                        <p:cTn dur="500"/>
                                        <p:tgtEl>
                                          <p:spTgt spid="15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Effect filter="fade" transition="in">
                                      <p:cBhvr>
                                        <p:cTn dur="500"/>
                                        <p:tgtEl>
                                          <p:spTgt spid="15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Effect filter="fade" transition="in">
                                      <p:cBhvr>
                                        <p:cTn dur="500"/>
                                        <p:tgtEl>
                                          <p:spTgt spid="15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animEffect filter="fade" transition="in">
                                      <p:cBhvr>
                                        <p:cTn dur="500"/>
                                        <p:tgtEl>
                                          <p:spTgt spid="15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7" st="7"/>
                                            </p:txEl>
                                          </p:spTgt>
                                        </p:tgtEl>
                                        <p:attrNameLst>
                                          <p:attrName>style.visibility</p:attrName>
                                        </p:attrNameLst>
                                      </p:cBhvr>
                                      <p:to>
                                        <p:strVal val="visible"/>
                                      </p:to>
                                    </p:set>
                                    <p:animEffect filter="fade" transition="in">
                                      <p:cBhvr>
                                        <p:cTn dur="500"/>
                                        <p:tgtEl>
                                          <p:spTgt spid="15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2">
                                            <p:txEl>
                                              <p:pRg end="8" st="8"/>
                                            </p:txEl>
                                          </p:spTgt>
                                        </p:tgtEl>
                                        <p:attrNameLst>
                                          <p:attrName>style.visibility</p:attrName>
                                        </p:attrNameLst>
                                      </p:cBhvr>
                                      <p:to>
                                        <p:strVal val="visible"/>
                                      </p:to>
                                    </p:set>
                                    <p:animEffect filter="fade" transition="in">
                                      <p:cBhvr>
                                        <p:cTn dur="500"/>
                                        <p:tgtEl>
                                          <p:spTgt spid="15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ill Sans"/>
              <a:buNone/>
            </a:pPr>
            <a:r>
              <a:rPr lang="en-US" sz="4000">
                <a:latin typeface="Times New Roman"/>
                <a:ea typeface="Times New Roman"/>
                <a:cs typeface="Times New Roman"/>
                <a:sym typeface="Times New Roman"/>
              </a:rPr>
              <a:t>MICRO SCHOOLS OF THOUGHT (CONT)</a:t>
            </a:r>
            <a:endParaRPr>
              <a:latin typeface="Times New Roman"/>
              <a:ea typeface="Times New Roman"/>
              <a:cs typeface="Times New Roman"/>
              <a:sym typeface="Times New Roman"/>
            </a:endParaRPr>
          </a:p>
        </p:txBody>
      </p:sp>
      <p:sp>
        <p:nvSpPr>
          <p:cNvPr id="160" name="Google Shape;160;p5"/>
          <p:cNvSpPr txBox="1"/>
          <p:nvPr/>
        </p:nvSpPr>
        <p:spPr>
          <a:xfrm>
            <a:off x="433752" y="2350366"/>
            <a:ext cx="7620000" cy="341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Gill Sans"/>
              <a:buNone/>
            </a:pPr>
            <a:r>
              <a:rPr b="1" i="0" lang="en-US" sz="2400" u="none" cap="none" strike="noStrike">
                <a:solidFill>
                  <a:schemeClr val="dk1"/>
                </a:solidFill>
                <a:latin typeface="Times New Roman"/>
                <a:ea typeface="Times New Roman"/>
                <a:cs typeface="Times New Roman"/>
                <a:sym typeface="Times New Roman"/>
              </a:rPr>
              <a:t>ENTREPRENEURIAL MOTIVATION</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Gill Sans"/>
              <a:buNone/>
            </a:pPr>
            <a:r>
              <a:t/>
            </a:r>
            <a:endParaRPr b="0" i="0" sz="3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200"/>
              <a:buFont typeface="Gill Sans"/>
              <a:buNone/>
            </a:pPr>
            <a:r>
              <a:rPr b="0" i="0" lang="en-US" sz="3200" u="none" cap="none" strike="noStrike">
                <a:solidFill>
                  <a:schemeClr val="dk1"/>
                </a:solidFill>
                <a:latin typeface="Times New Roman"/>
                <a:ea typeface="Times New Roman"/>
                <a:cs typeface="Times New Roman"/>
                <a:sym typeface="Times New Roman"/>
              </a:rPr>
              <a:t>Why would someone take on the </a:t>
            </a:r>
            <a:r>
              <a:rPr b="1" i="0" lang="en-US" sz="3200" u="none" cap="none" strike="noStrike">
                <a:solidFill>
                  <a:srgbClr val="FF0000"/>
                </a:solidFill>
                <a:latin typeface="Times New Roman"/>
                <a:ea typeface="Times New Roman"/>
                <a:cs typeface="Times New Roman"/>
                <a:sym typeface="Times New Roman"/>
              </a:rPr>
              <a:t>stress</a:t>
            </a:r>
            <a:r>
              <a:rPr b="0" i="0" lang="en-US" sz="3200" u="none" cap="none" strike="noStrike">
                <a:solidFill>
                  <a:schemeClr val="dk1"/>
                </a:solidFill>
                <a:latin typeface="Times New Roman"/>
                <a:ea typeface="Times New Roman"/>
                <a:cs typeface="Times New Roman"/>
                <a:sym typeface="Times New Roman"/>
              </a:rPr>
              <a:t> and </a:t>
            </a:r>
            <a:r>
              <a:rPr b="1" i="0" lang="en-US" sz="3200" u="none" cap="none" strike="noStrike">
                <a:solidFill>
                  <a:srgbClr val="FF0000"/>
                </a:solidFill>
                <a:latin typeface="Times New Roman"/>
                <a:ea typeface="Times New Roman"/>
                <a:cs typeface="Times New Roman"/>
                <a:sym typeface="Times New Roman"/>
              </a:rPr>
              <a:t>effort</a:t>
            </a:r>
            <a:r>
              <a:rPr b="0" i="0" lang="en-US" sz="3200" u="none" cap="none" strike="noStrike">
                <a:solidFill>
                  <a:schemeClr val="dk1"/>
                </a:solidFill>
                <a:latin typeface="Times New Roman"/>
                <a:ea typeface="Times New Roman"/>
                <a:cs typeface="Times New Roman"/>
                <a:sym typeface="Times New Roman"/>
              </a:rPr>
              <a:t> of launching a new business, unsure of its success, </a:t>
            </a:r>
            <a:r>
              <a:rPr b="1" i="0" lang="en-US" sz="3200" u="none" cap="none" strike="noStrike">
                <a:solidFill>
                  <a:srgbClr val="FF0000"/>
                </a:solidFill>
                <a:latin typeface="Times New Roman"/>
                <a:ea typeface="Times New Roman"/>
                <a:cs typeface="Times New Roman"/>
                <a:sym typeface="Times New Roman"/>
              </a:rPr>
              <a:t>risking</a:t>
            </a:r>
            <a:r>
              <a:rPr b="0" i="0" lang="en-US" sz="3200" u="none" cap="none" strike="noStrike">
                <a:solidFill>
                  <a:schemeClr val="dk1"/>
                </a:solidFill>
                <a:latin typeface="Times New Roman"/>
                <a:ea typeface="Times New Roman"/>
                <a:cs typeface="Times New Roman"/>
                <a:sym typeface="Times New Roman"/>
              </a:rPr>
              <a:t> their finances, and mental well-being, and even </a:t>
            </a:r>
            <a:r>
              <a:rPr b="1" i="0" lang="en-US" sz="3200" u="none" cap="none" strike="noStrike">
                <a:solidFill>
                  <a:srgbClr val="FF0000"/>
                </a:solidFill>
                <a:latin typeface="Times New Roman"/>
                <a:ea typeface="Times New Roman"/>
                <a:cs typeface="Times New Roman"/>
                <a:sym typeface="Times New Roman"/>
              </a:rPr>
              <a:t>jeopardizing</a:t>
            </a:r>
            <a:r>
              <a:rPr b="0" i="0" lang="en-US" sz="3200" u="none" cap="none" strike="noStrike">
                <a:solidFill>
                  <a:schemeClr val="dk1"/>
                </a:solidFill>
                <a:latin typeface="Times New Roman"/>
                <a:ea typeface="Times New Roman"/>
                <a:cs typeface="Times New Roman"/>
                <a:sym typeface="Times New Roman"/>
              </a:rPr>
              <a:t> their relationships and personal life?</a:t>
            </a:r>
            <a:endParaRPr b="0" i="0" sz="3200" u="none" cap="none" strike="noStrike">
              <a:solidFill>
                <a:schemeClr val="dk1"/>
              </a:solidFill>
              <a:latin typeface="Times New Roman"/>
              <a:ea typeface="Times New Roman"/>
              <a:cs typeface="Times New Roman"/>
              <a:sym typeface="Times New Roman"/>
            </a:endParaRPr>
          </a:p>
        </p:txBody>
      </p:sp>
      <p:pic>
        <p:nvPicPr>
          <p:cNvPr descr="question-mark | YinYang's Programing Blog" id="161" name="Google Shape;161;p5"/>
          <p:cNvPicPr preferRelativeResize="0"/>
          <p:nvPr/>
        </p:nvPicPr>
        <p:blipFill rotWithShape="1">
          <a:blip r:embed="rId3">
            <a:alphaModFix/>
          </a:blip>
          <a:srcRect b="0" l="0" r="0" t="0"/>
          <a:stretch/>
        </p:blipFill>
        <p:spPr>
          <a:xfrm>
            <a:off x="8639908" y="2814638"/>
            <a:ext cx="2731477" cy="2327407"/>
          </a:xfrm>
          <a:prstGeom prst="rect">
            <a:avLst/>
          </a:prstGeom>
          <a:noFill/>
          <a:ln>
            <a:noFill/>
          </a:ln>
        </p:spPr>
      </p:pic>
      <p:sp>
        <p:nvSpPr>
          <p:cNvPr id="162" name="Google Shape;162;p5"/>
          <p:cNvSpPr txBox="1"/>
          <p:nvPr/>
        </p:nvSpPr>
        <p:spPr>
          <a:xfrm>
            <a:off x="140049" y="6331825"/>
            <a:ext cx="303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Frederick et al., 2016</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ill Sans"/>
              <a:buNone/>
            </a:pPr>
            <a:r>
              <a:rPr lang="en-US" sz="4000">
                <a:latin typeface="Times New Roman"/>
                <a:ea typeface="Times New Roman"/>
                <a:cs typeface="Times New Roman"/>
                <a:sym typeface="Times New Roman"/>
              </a:rPr>
              <a:t>MICRO SCHOOLS OF THOUGHT (CONT)</a:t>
            </a:r>
            <a:endParaRPr>
              <a:latin typeface="Times New Roman"/>
              <a:ea typeface="Times New Roman"/>
              <a:cs typeface="Times New Roman"/>
              <a:sym typeface="Times New Roman"/>
            </a:endParaRPr>
          </a:p>
        </p:txBody>
      </p:sp>
      <p:sp>
        <p:nvSpPr>
          <p:cNvPr id="168" name="Google Shape;168;p6"/>
          <p:cNvSpPr txBox="1"/>
          <p:nvPr/>
        </p:nvSpPr>
        <p:spPr>
          <a:xfrm>
            <a:off x="433752" y="2221412"/>
            <a:ext cx="10867200" cy="390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Gill Sans"/>
              <a:buNone/>
            </a:pPr>
            <a:r>
              <a:rPr b="1" i="0" lang="en-US" sz="2400" u="none" cap="none" strike="noStrike">
                <a:solidFill>
                  <a:schemeClr val="dk1"/>
                </a:solidFill>
                <a:latin typeface="Times New Roman"/>
                <a:ea typeface="Times New Roman"/>
                <a:cs typeface="Times New Roman"/>
                <a:sym typeface="Times New Roman"/>
              </a:rPr>
              <a:t>ENTREPRENEURIAL MOTIVATION</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Times New Roman"/>
                <a:ea typeface="Times New Roman"/>
                <a:cs typeface="Times New Roman"/>
                <a:sym typeface="Times New Roman"/>
              </a:rPr>
              <a:t>Motivation can be simply defined as the driving forces that encourage individuals to </a:t>
            </a:r>
            <a:r>
              <a:rPr b="1" i="0" lang="en-US" sz="3200" u="none" cap="none" strike="noStrike">
                <a:solidFill>
                  <a:srgbClr val="FF0000"/>
                </a:solidFill>
                <a:latin typeface="Times New Roman"/>
                <a:ea typeface="Times New Roman"/>
                <a:cs typeface="Times New Roman"/>
                <a:sym typeface="Times New Roman"/>
              </a:rPr>
              <a:t>initiate</a:t>
            </a:r>
            <a:r>
              <a:rPr b="0" i="0" lang="en-US" sz="3200" u="none" cap="none" strike="noStrike">
                <a:solidFill>
                  <a:schemeClr val="dk1"/>
                </a:solidFill>
                <a:latin typeface="Times New Roman"/>
                <a:ea typeface="Times New Roman"/>
                <a:cs typeface="Times New Roman"/>
                <a:sym typeface="Times New Roman"/>
              </a:rPr>
              <a:t> and </a:t>
            </a:r>
            <a:r>
              <a:rPr b="1" i="0" lang="en-US" sz="3200" u="none" cap="none" strike="noStrike">
                <a:solidFill>
                  <a:srgbClr val="FF0000"/>
                </a:solidFill>
                <a:latin typeface="Times New Roman"/>
                <a:ea typeface="Times New Roman"/>
                <a:cs typeface="Times New Roman"/>
                <a:sym typeface="Times New Roman"/>
              </a:rPr>
              <a:t>sustain</a:t>
            </a:r>
            <a:r>
              <a:rPr b="0" i="0" lang="en-US" sz="3200" u="none" cap="none" strike="noStrike">
                <a:solidFill>
                  <a:schemeClr val="dk1"/>
                </a:solidFill>
                <a:latin typeface="Times New Roman"/>
                <a:ea typeface="Times New Roman"/>
                <a:cs typeface="Times New Roman"/>
                <a:sym typeface="Times New Roman"/>
              </a:rPr>
              <a:t> actions and efforts toward a desired end goal.</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Motivation to </a:t>
            </a:r>
            <a:r>
              <a:rPr b="1" i="0" lang="en-US" sz="3200" u="none" cap="none" strike="noStrike">
                <a:solidFill>
                  <a:srgbClr val="FF0000"/>
                </a:solidFill>
                <a:latin typeface="Times New Roman"/>
                <a:ea typeface="Times New Roman"/>
                <a:cs typeface="Times New Roman"/>
                <a:sym typeface="Times New Roman"/>
              </a:rPr>
              <a:t>initiate</a:t>
            </a:r>
            <a:r>
              <a:rPr b="0" i="0" lang="en-US" sz="3200" u="none" cap="none" strike="noStrike">
                <a:solidFill>
                  <a:schemeClr val="dk1"/>
                </a:solidFill>
                <a:latin typeface="Times New Roman"/>
                <a:ea typeface="Times New Roman"/>
                <a:cs typeface="Times New Roman"/>
                <a:sym typeface="Times New Roman"/>
              </a:rPr>
              <a:t> an action (e.g., start exercising)</a:t>
            </a:r>
            <a:endParaRPr b="0" i="0" sz="14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chemeClr val="dk1"/>
              </a:buClr>
              <a:buSzPts val="3200"/>
              <a:buFont typeface="Arial"/>
              <a:buChar char="•"/>
            </a:pPr>
            <a:r>
              <a:rPr b="0" i="0" lang="en-US" sz="3200" u="none" cap="none" strike="noStrike">
                <a:solidFill>
                  <a:schemeClr val="dk1"/>
                </a:solidFill>
                <a:latin typeface="Times New Roman"/>
                <a:ea typeface="Times New Roman"/>
                <a:cs typeface="Times New Roman"/>
                <a:sym typeface="Times New Roman"/>
              </a:rPr>
              <a:t>Motivation to </a:t>
            </a:r>
            <a:r>
              <a:rPr b="1" i="0" lang="en-US" sz="3200" u="none" cap="none" strike="noStrike">
                <a:solidFill>
                  <a:srgbClr val="FF0000"/>
                </a:solidFill>
                <a:latin typeface="Times New Roman"/>
                <a:ea typeface="Times New Roman"/>
                <a:cs typeface="Times New Roman"/>
                <a:sym typeface="Times New Roman"/>
              </a:rPr>
              <a:t>sustain</a:t>
            </a:r>
            <a:r>
              <a:rPr b="0" i="0" lang="en-US" sz="3200" u="none" cap="none" strike="noStrike">
                <a:solidFill>
                  <a:schemeClr val="dk1"/>
                </a:solidFill>
                <a:latin typeface="Times New Roman"/>
                <a:ea typeface="Times New Roman"/>
                <a:cs typeface="Times New Roman"/>
                <a:sym typeface="Times New Roman"/>
              </a:rPr>
              <a:t> action (e.g., keep exercising regularly)</a:t>
            </a:r>
            <a:endParaRPr b="0" i="0" sz="3200" u="none" cap="none" strike="noStrike">
              <a:solidFill>
                <a:schemeClr val="dk1"/>
              </a:solidFill>
              <a:latin typeface="Times New Roman"/>
              <a:ea typeface="Times New Roman"/>
              <a:cs typeface="Times New Roman"/>
              <a:sym typeface="Times New Roman"/>
            </a:endParaRPr>
          </a:p>
        </p:txBody>
      </p:sp>
      <p:sp>
        <p:nvSpPr>
          <p:cNvPr id="169" name="Google Shape;169;p6"/>
          <p:cNvSpPr txBox="1"/>
          <p:nvPr/>
        </p:nvSpPr>
        <p:spPr>
          <a:xfrm>
            <a:off x="140049" y="6331825"/>
            <a:ext cx="303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Frederick et al., 2016</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ill Sans"/>
              <a:buNone/>
            </a:pPr>
            <a:r>
              <a:rPr lang="en-US" sz="4000">
                <a:latin typeface="Times New Roman"/>
                <a:ea typeface="Times New Roman"/>
                <a:cs typeface="Times New Roman"/>
                <a:sym typeface="Times New Roman"/>
              </a:rPr>
              <a:t>MICRO SCHOOLS OF THOUGHT (CONT)</a:t>
            </a:r>
            <a:endParaRPr>
              <a:latin typeface="Times New Roman"/>
              <a:ea typeface="Times New Roman"/>
              <a:cs typeface="Times New Roman"/>
              <a:sym typeface="Times New Roman"/>
            </a:endParaRPr>
          </a:p>
        </p:txBody>
      </p:sp>
      <p:sp>
        <p:nvSpPr>
          <p:cNvPr id="175" name="Google Shape;175;p8"/>
          <p:cNvSpPr txBox="1"/>
          <p:nvPr/>
        </p:nvSpPr>
        <p:spPr>
          <a:xfrm>
            <a:off x="433752" y="2221412"/>
            <a:ext cx="108672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Gill Sans"/>
              <a:buNone/>
            </a:pPr>
            <a:r>
              <a:rPr b="1" i="0" lang="en-US" sz="2400" u="none" cap="none" strike="noStrike">
                <a:solidFill>
                  <a:schemeClr val="dk1"/>
                </a:solidFill>
                <a:latin typeface="Times New Roman"/>
                <a:ea typeface="Times New Roman"/>
                <a:cs typeface="Times New Roman"/>
                <a:sym typeface="Times New Roman"/>
              </a:rPr>
              <a:t>ENTREPRENEURIAL MOTIVATION</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Times New Roman"/>
              <a:ea typeface="Times New Roman"/>
              <a:cs typeface="Times New Roman"/>
              <a:sym typeface="Times New Roman"/>
            </a:endParaRPr>
          </a:p>
        </p:txBody>
      </p:sp>
      <p:graphicFrame>
        <p:nvGraphicFramePr>
          <p:cNvPr id="176" name="Google Shape;176;p8"/>
          <p:cNvGraphicFramePr/>
          <p:nvPr/>
        </p:nvGraphicFramePr>
        <p:xfrm>
          <a:off x="507472" y="3429000"/>
          <a:ext cx="3000000" cy="3000000"/>
        </p:xfrm>
        <a:graphic>
          <a:graphicData uri="http://schemas.openxmlformats.org/drawingml/2006/table">
            <a:tbl>
              <a:tblPr bandRow="1" firstRow="1">
                <a:noFill/>
                <a:tableStyleId>{2F909C79-C0D8-47E4-B9D6-8E9BEA18DF37}</a:tableStyleId>
              </a:tblPr>
              <a:tblGrid>
                <a:gridCol w="5383275"/>
                <a:gridCol w="5793800"/>
              </a:tblGrid>
              <a:tr h="370850">
                <a:tc>
                  <a:txBody>
                    <a:bodyPr/>
                    <a:lstStyle/>
                    <a:p>
                      <a:pPr indent="0" lvl="0" marL="0" marR="0" rtl="0" algn="l">
                        <a:lnSpc>
                          <a:spcPct val="100000"/>
                        </a:lnSpc>
                        <a:spcBef>
                          <a:spcPts val="0"/>
                        </a:spcBef>
                        <a:spcAft>
                          <a:spcPts val="0"/>
                        </a:spcAft>
                        <a:buClr>
                          <a:schemeClr val="lt1"/>
                        </a:buClr>
                        <a:buSzPts val="2600"/>
                        <a:buFont typeface="Gill Sans"/>
                        <a:buNone/>
                      </a:pPr>
                      <a:r>
                        <a:rPr b="1" i="0" lang="en-US" sz="2600" u="none" cap="none" strike="noStrike">
                          <a:solidFill>
                            <a:schemeClr val="lt1"/>
                          </a:solidFill>
                          <a:latin typeface="Times New Roman"/>
                          <a:ea typeface="Times New Roman"/>
                          <a:cs typeface="Times New Roman"/>
                          <a:sym typeface="Times New Roman"/>
                        </a:rPr>
                        <a:t>Pull factors (Opportunity driven) </a:t>
                      </a:r>
                      <a:endParaRPr b="1" i="0" sz="2600" u="none" cap="none" strike="noStrike">
                        <a:solidFill>
                          <a:schemeClr val="lt1"/>
                        </a:solidFill>
                        <a:latin typeface="Times New Roman"/>
                        <a:ea typeface="Times New Roman"/>
                        <a:cs typeface="Times New Roman"/>
                        <a:sym typeface="Times New Roman"/>
                      </a:endParaRPr>
                    </a:p>
                  </a:txBody>
                  <a:tcPr marT="45725" marB="45725" marR="91450" marL="91450">
                    <a:solidFill>
                      <a:srgbClr val="D7569D"/>
                    </a:solidFill>
                  </a:tcPr>
                </a:tc>
                <a:tc>
                  <a:txBody>
                    <a:bodyPr/>
                    <a:lstStyle/>
                    <a:p>
                      <a:pPr indent="0" lvl="0" marL="0" marR="0" rtl="0" algn="l">
                        <a:lnSpc>
                          <a:spcPct val="100000"/>
                        </a:lnSpc>
                        <a:spcBef>
                          <a:spcPts val="0"/>
                        </a:spcBef>
                        <a:spcAft>
                          <a:spcPts val="0"/>
                        </a:spcAft>
                        <a:buClr>
                          <a:schemeClr val="lt1"/>
                        </a:buClr>
                        <a:buSzPts val="2600"/>
                        <a:buFont typeface="Gill Sans"/>
                        <a:buNone/>
                      </a:pPr>
                      <a:r>
                        <a:rPr b="1" lang="en-US" sz="2600" u="none" cap="none" strike="noStrike">
                          <a:solidFill>
                            <a:schemeClr val="lt1"/>
                          </a:solidFill>
                          <a:latin typeface="Times New Roman"/>
                          <a:ea typeface="Times New Roman"/>
                          <a:cs typeface="Times New Roman"/>
                          <a:sym typeface="Times New Roman"/>
                        </a:rPr>
                        <a:t>Push factors (Necessity driven)</a:t>
                      </a:r>
                      <a:endParaRPr i="0" sz="2600" u="none" cap="none" strike="noStrike">
                        <a:solidFill>
                          <a:schemeClr val="lt1"/>
                        </a:solidFill>
                        <a:latin typeface="Times New Roman"/>
                        <a:ea typeface="Times New Roman"/>
                        <a:cs typeface="Times New Roman"/>
                        <a:sym typeface="Times New Roman"/>
                      </a:endParaRPr>
                    </a:p>
                  </a:txBody>
                  <a:tcPr marT="45725" marB="45725" marR="91450" marL="91450">
                    <a:solidFill>
                      <a:srgbClr val="D7569D"/>
                    </a:solidFill>
                  </a:tcPr>
                </a:tc>
              </a:tr>
              <a:tr h="929775">
                <a:tc>
                  <a:txBody>
                    <a:bodyPr/>
                    <a:lstStyle/>
                    <a:p>
                      <a:pPr indent="-342900" lvl="0" marL="342900" marR="0" rtl="0" algn="l">
                        <a:lnSpc>
                          <a:spcPct val="100000"/>
                        </a:lnSpc>
                        <a:spcBef>
                          <a:spcPts val="0"/>
                        </a:spcBef>
                        <a:spcAft>
                          <a:spcPts val="0"/>
                        </a:spcAft>
                        <a:buClr>
                          <a:srgbClr val="FF0000"/>
                        </a:buClr>
                        <a:buSzPts val="3200"/>
                        <a:buFont typeface="Noto Sans Symbols"/>
                        <a:buChar char="⮚"/>
                      </a:pPr>
                      <a:r>
                        <a:rPr b="1" i="0" lang="en-US" sz="3200" u="none" cap="none" strike="noStrike">
                          <a:solidFill>
                            <a:srgbClr val="FF0000"/>
                          </a:solidFill>
                          <a:latin typeface="Times New Roman"/>
                          <a:ea typeface="Times New Roman"/>
                          <a:cs typeface="Times New Roman"/>
                          <a:sym typeface="Times New Roman"/>
                        </a:rPr>
                        <a:t>Positive </a:t>
                      </a:r>
                      <a:r>
                        <a:rPr i="0" lang="en-US" sz="3200" u="none" cap="none" strike="noStrike">
                          <a:solidFill>
                            <a:schemeClr val="dk1"/>
                          </a:solidFill>
                          <a:latin typeface="Times New Roman"/>
                          <a:ea typeface="Times New Roman"/>
                          <a:cs typeface="Times New Roman"/>
                          <a:sym typeface="Times New Roman"/>
                        </a:rPr>
                        <a:t>aspects or incentives that attract individuals towards entrepreneurship.</a:t>
                      </a:r>
                      <a:endParaRPr sz="1400" u="none" cap="none" strike="noStrike">
                        <a:latin typeface="Times New Roman"/>
                        <a:ea typeface="Times New Roman"/>
                        <a:cs typeface="Times New Roman"/>
                        <a:sym typeface="Times New Roman"/>
                      </a:endParaRPr>
                    </a:p>
                  </a:txBody>
                  <a:tcPr marT="45725" marB="45725" marR="91450" marL="91450"/>
                </a:tc>
                <a:tc>
                  <a:txBody>
                    <a:bodyPr/>
                    <a:lstStyle/>
                    <a:p>
                      <a:pPr indent="-342900" lvl="0" marL="342900" marR="0" rtl="0" algn="l">
                        <a:lnSpc>
                          <a:spcPct val="100000"/>
                        </a:lnSpc>
                        <a:spcBef>
                          <a:spcPts val="0"/>
                        </a:spcBef>
                        <a:spcAft>
                          <a:spcPts val="0"/>
                        </a:spcAft>
                        <a:buClr>
                          <a:srgbClr val="FF0000"/>
                        </a:buClr>
                        <a:buSzPts val="3200"/>
                        <a:buFont typeface="Noto Sans Symbols"/>
                        <a:buChar char="⮚"/>
                      </a:pPr>
                      <a:r>
                        <a:rPr b="1" lang="en-US" sz="3200" u="none" cap="none" strike="noStrike">
                          <a:solidFill>
                            <a:srgbClr val="FF0000"/>
                          </a:solidFill>
                          <a:latin typeface="Times New Roman"/>
                          <a:ea typeface="Times New Roman"/>
                          <a:cs typeface="Times New Roman"/>
                          <a:sym typeface="Times New Roman"/>
                        </a:rPr>
                        <a:t>Negative </a:t>
                      </a:r>
                      <a:r>
                        <a:rPr lang="en-US" sz="3200" u="none" cap="none" strike="noStrike">
                          <a:latin typeface="Times New Roman"/>
                          <a:ea typeface="Times New Roman"/>
                          <a:cs typeface="Times New Roman"/>
                          <a:sym typeface="Times New Roman"/>
                        </a:rPr>
                        <a:t>circumstances, challenges, or pressures that push individuals towards entrepreneurship.</a:t>
                      </a:r>
                      <a:endParaRPr sz="1400" u="none" cap="none" strike="noStrike">
                        <a:latin typeface="Times New Roman"/>
                        <a:ea typeface="Times New Roman"/>
                        <a:cs typeface="Times New Roman"/>
                        <a:sym typeface="Times New Roman"/>
                      </a:endParaRPr>
                    </a:p>
                  </a:txBody>
                  <a:tcPr marT="45725" marB="45725" marR="91450" marL="91450" anchor="ctr"/>
                </a:tc>
              </a:tr>
            </a:tbl>
          </a:graphicData>
        </a:graphic>
      </p:graphicFrame>
      <p:sp>
        <p:nvSpPr>
          <p:cNvPr id="177" name="Google Shape;177;p8"/>
          <p:cNvSpPr txBox="1"/>
          <p:nvPr/>
        </p:nvSpPr>
        <p:spPr>
          <a:xfrm>
            <a:off x="140049" y="6331825"/>
            <a:ext cx="3033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Times New Roman"/>
                <a:ea typeface="Times New Roman"/>
                <a:cs typeface="Times New Roman"/>
                <a:sym typeface="Times New Roman"/>
              </a:rPr>
              <a:t>Source: Frederick et al., 2016</a:t>
            </a:r>
            <a:endParaRPr b="0" i="1"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2024-06-06T06:08:31Z</dcterms:created>
  <dc:creator>Huy Ngo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